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60" r:id="rId5"/>
    <p:sldId id="259" r:id="rId6"/>
    <p:sldId id="261" r:id="rId7"/>
    <p:sldId id="262" r:id="rId8"/>
    <p:sldId id="263" r:id="rId9"/>
    <p:sldId id="264" r:id="rId10"/>
    <p:sldId id="265" r:id="rId11"/>
    <p:sldId id="276" r:id="rId12"/>
    <p:sldId id="266" r:id="rId13"/>
    <p:sldId id="267" r:id="rId14"/>
    <p:sldId id="268" r:id="rId15"/>
    <p:sldId id="269" r:id="rId16"/>
    <p:sldId id="271" r:id="rId17"/>
    <p:sldId id="272" r:id="rId18"/>
    <p:sldId id="273" r:id="rId19"/>
    <p:sldId id="274" r:id="rId20"/>
    <p:sldId id="270" r:id="rId21"/>
    <p:sldId id="275"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165711-946D-47CD-9BAA-1AD8350743D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EBFCD80-26A5-49A7-B99D-B55E344610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E973F27-319F-48B8-B66A-B173E95460CD}"/>
              </a:ext>
            </a:extLst>
          </p:cNvPr>
          <p:cNvSpPr>
            <a:spLocks noGrp="1"/>
          </p:cNvSpPr>
          <p:nvPr>
            <p:ph type="dt" sz="half" idx="10"/>
          </p:nvPr>
        </p:nvSpPr>
        <p:spPr/>
        <p:txBody>
          <a:bodyPr/>
          <a:lstStyle/>
          <a:p>
            <a:fld id="{31CE2170-7A93-46EF-9A38-B560C807F975}" type="datetimeFigureOut">
              <a:rPr lang="fr-FR" smtClean="0"/>
              <a:t>24/02/2022</a:t>
            </a:fld>
            <a:endParaRPr lang="fr-FR"/>
          </a:p>
        </p:txBody>
      </p:sp>
      <p:sp>
        <p:nvSpPr>
          <p:cNvPr id="5" name="Espace réservé du pied de page 4">
            <a:extLst>
              <a:ext uri="{FF2B5EF4-FFF2-40B4-BE49-F238E27FC236}">
                <a16:creationId xmlns:a16="http://schemas.microsoft.com/office/drawing/2014/main" id="{72E95CC3-5873-4282-AA6C-CF8C4D4AFB9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3D3C048-8556-49B5-A7AB-8A8A86241E31}"/>
              </a:ext>
            </a:extLst>
          </p:cNvPr>
          <p:cNvSpPr>
            <a:spLocks noGrp="1"/>
          </p:cNvSpPr>
          <p:nvPr>
            <p:ph type="sldNum" sz="quarter" idx="12"/>
          </p:nvPr>
        </p:nvSpPr>
        <p:spPr/>
        <p:txBody>
          <a:bodyPr/>
          <a:lstStyle/>
          <a:p>
            <a:fld id="{66859ED6-9B3D-425A-B15D-EFD562B6456F}" type="slidenum">
              <a:rPr lang="fr-FR" smtClean="0"/>
              <a:t>‹N°›</a:t>
            </a:fld>
            <a:endParaRPr lang="fr-FR"/>
          </a:p>
        </p:txBody>
      </p:sp>
    </p:spTree>
    <p:extLst>
      <p:ext uri="{BB962C8B-B14F-4D97-AF65-F5344CB8AC3E}">
        <p14:creationId xmlns:p14="http://schemas.microsoft.com/office/powerpoint/2010/main" val="343458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2242F3-A3D3-4B2B-AC85-1F1574B02ED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588EF59-416A-493B-A66D-F64D29DEAF5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7AC09ED-963D-4D1A-A2C2-31DC6EB0C49B}"/>
              </a:ext>
            </a:extLst>
          </p:cNvPr>
          <p:cNvSpPr>
            <a:spLocks noGrp="1"/>
          </p:cNvSpPr>
          <p:nvPr>
            <p:ph type="dt" sz="half" idx="10"/>
          </p:nvPr>
        </p:nvSpPr>
        <p:spPr/>
        <p:txBody>
          <a:bodyPr/>
          <a:lstStyle/>
          <a:p>
            <a:fld id="{31CE2170-7A93-46EF-9A38-B560C807F975}" type="datetimeFigureOut">
              <a:rPr lang="fr-FR" smtClean="0"/>
              <a:t>24/02/2022</a:t>
            </a:fld>
            <a:endParaRPr lang="fr-FR"/>
          </a:p>
        </p:txBody>
      </p:sp>
      <p:sp>
        <p:nvSpPr>
          <p:cNvPr id="5" name="Espace réservé du pied de page 4">
            <a:extLst>
              <a:ext uri="{FF2B5EF4-FFF2-40B4-BE49-F238E27FC236}">
                <a16:creationId xmlns:a16="http://schemas.microsoft.com/office/drawing/2014/main" id="{B85091D3-44B2-44C8-900E-3392919BF25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8870A71-9615-415F-B7F9-A22C424AB12C}"/>
              </a:ext>
            </a:extLst>
          </p:cNvPr>
          <p:cNvSpPr>
            <a:spLocks noGrp="1"/>
          </p:cNvSpPr>
          <p:nvPr>
            <p:ph type="sldNum" sz="quarter" idx="12"/>
          </p:nvPr>
        </p:nvSpPr>
        <p:spPr/>
        <p:txBody>
          <a:bodyPr/>
          <a:lstStyle/>
          <a:p>
            <a:fld id="{66859ED6-9B3D-425A-B15D-EFD562B6456F}" type="slidenum">
              <a:rPr lang="fr-FR" smtClean="0"/>
              <a:t>‹N°›</a:t>
            </a:fld>
            <a:endParaRPr lang="fr-FR"/>
          </a:p>
        </p:txBody>
      </p:sp>
    </p:spTree>
    <p:extLst>
      <p:ext uri="{BB962C8B-B14F-4D97-AF65-F5344CB8AC3E}">
        <p14:creationId xmlns:p14="http://schemas.microsoft.com/office/powerpoint/2010/main" val="1305885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E24B592-575D-48C0-B641-C69111B43BB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C1B4DFC-7E9D-4D64-92AC-EF8108DA182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BE2883D-FD3F-4999-8BB8-E7DBF5322467}"/>
              </a:ext>
            </a:extLst>
          </p:cNvPr>
          <p:cNvSpPr>
            <a:spLocks noGrp="1"/>
          </p:cNvSpPr>
          <p:nvPr>
            <p:ph type="dt" sz="half" idx="10"/>
          </p:nvPr>
        </p:nvSpPr>
        <p:spPr/>
        <p:txBody>
          <a:bodyPr/>
          <a:lstStyle/>
          <a:p>
            <a:fld id="{31CE2170-7A93-46EF-9A38-B560C807F975}" type="datetimeFigureOut">
              <a:rPr lang="fr-FR" smtClean="0"/>
              <a:t>24/02/2022</a:t>
            </a:fld>
            <a:endParaRPr lang="fr-FR"/>
          </a:p>
        </p:txBody>
      </p:sp>
      <p:sp>
        <p:nvSpPr>
          <p:cNvPr id="5" name="Espace réservé du pied de page 4">
            <a:extLst>
              <a:ext uri="{FF2B5EF4-FFF2-40B4-BE49-F238E27FC236}">
                <a16:creationId xmlns:a16="http://schemas.microsoft.com/office/drawing/2014/main" id="{F1A28FC6-6CCB-447B-8F4A-59B67BD3677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9478DB2-7DD5-4ECA-BCB4-553F6AE473EE}"/>
              </a:ext>
            </a:extLst>
          </p:cNvPr>
          <p:cNvSpPr>
            <a:spLocks noGrp="1"/>
          </p:cNvSpPr>
          <p:nvPr>
            <p:ph type="sldNum" sz="quarter" idx="12"/>
          </p:nvPr>
        </p:nvSpPr>
        <p:spPr/>
        <p:txBody>
          <a:bodyPr/>
          <a:lstStyle/>
          <a:p>
            <a:fld id="{66859ED6-9B3D-425A-B15D-EFD562B6456F}" type="slidenum">
              <a:rPr lang="fr-FR" smtClean="0"/>
              <a:t>‹N°›</a:t>
            </a:fld>
            <a:endParaRPr lang="fr-FR"/>
          </a:p>
        </p:txBody>
      </p:sp>
    </p:spTree>
    <p:extLst>
      <p:ext uri="{BB962C8B-B14F-4D97-AF65-F5344CB8AC3E}">
        <p14:creationId xmlns:p14="http://schemas.microsoft.com/office/powerpoint/2010/main" val="1593223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80D62F-F089-4B89-B840-A59F31FAB75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169A50A-7ADF-41FF-87FF-4BFFB20C45C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57D8AE3-4450-489E-83DC-5BE6164002B3}"/>
              </a:ext>
            </a:extLst>
          </p:cNvPr>
          <p:cNvSpPr>
            <a:spLocks noGrp="1"/>
          </p:cNvSpPr>
          <p:nvPr>
            <p:ph type="dt" sz="half" idx="10"/>
          </p:nvPr>
        </p:nvSpPr>
        <p:spPr/>
        <p:txBody>
          <a:bodyPr/>
          <a:lstStyle/>
          <a:p>
            <a:fld id="{31CE2170-7A93-46EF-9A38-B560C807F975}" type="datetimeFigureOut">
              <a:rPr lang="fr-FR" smtClean="0"/>
              <a:t>24/02/2022</a:t>
            </a:fld>
            <a:endParaRPr lang="fr-FR"/>
          </a:p>
        </p:txBody>
      </p:sp>
      <p:sp>
        <p:nvSpPr>
          <p:cNvPr id="5" name="Espace réservé du pied de page 4">
            <a:extLst>
              <a:ext uri="{FF2B5EF4-FFF2-40B4-BE49-F238E27FC236}">
                <a16:creationId xmlns:a16="http://schemas.microsoft.com/office/drawing/2014/main" id="{7D49A0D7-F9BB-4023-9D3D-ECD7C8D6F45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41FFD7D-7B18-456A-ADB7-FC6D15D2C2BF}"/>
              </a:ext>
            </a:extLst>
          </p:cNvPr>
          <p:cNvSpPr>
            <a:spLocks noGrp="1"/>
          </p:cNvSpPr>
          <p:nvPr>
            <p:ph type="sldNum" sz="quarter" idx="12"/>
          </p:nvPr>
        </p:nvSpPr>
        <p:spPr/>
        <p:txBody>
          <a:bodyPr/>
          <a:lstStyle/>
          <a:p>
            <a:fld id="{66859ED6-9B3D-425A-B15D-EFD562B6456F}" type="slidenum">
              <a:rPr lang="fr-FR" smtClean="0"/>
              <a:t>‹N°›</a:t>
            </a:fld>
            <a:endParaRPr lang="fr-FR"/>
          </a:p>
        </p:txBody>
      </p:sp>
    </p:spTree>
    <p:extLst>
      <p:ext uri="{BB962C8B-B14F-4D97-AF65-F5344CB8AC3E}">
        <p14:creationId xmlns:p14="http://schemas.microsoft.com/office/powerpoint/2010/main" val="120692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32E4D-C119-4994-AB20-B9D2A3BAAED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E7ECDFE-1AFF-4EEF-B457-89AD53590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44368FA-1910-4DA5-81E5-77641915C972}"/>
              </a:ext>
            </a:extLst>
          </p:cNvPr>
          <p:cNvSpPr>
            <a:spLocks noGrp="1"/>
          </p:cNvSpPr>
          <p:nvPr>
            <p:ph type="dt" sz="half" idx="10"/>
          </p:nvPr>
        </p:nvSpPr>
        <p:spPr/>
        <p:txBody>
          <a:bodyPr/>
          <a:lstStyle/>
          <a:p>
            <a:fld id="{31CE2170-7A93-46EF-9A38-B560C807F975}" type="datetimeFigureOut">
              <a:rPr lang="fr-FR" smtClean="0"/>
              <a:t>24/02/2022</a:t>
            </a:fld>
            <a:endParaRPr lang="fr-FR"/>
          </a:p>
        </p:txBody>
      </p:sp>
      <p:sp>
        <p:nvSpPr>
          <p:cNvPr id="5" name="Espace réservé du pied de page 4">
            <a:extLst>
              <a:ext uri="{FF2B5EF4-FFF2-40B4-BE49-F238E27FC236}">
                <a16:creationId xmlns:a16="http://schemas.microsoft.com/office/drawing/2014/main" id="{1186A0C6-50AF-4417-8575-61BCCEBB4B4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5CA8024-A210-4B3E-B8B1-779FA3358240}"/>
              </a:ext>
            </a:extLst>
          </p:cNvPr>
          <p:cNvSpPr>
            <a:spLocks noGrp="1"/>
          </p:cNvSpPr>
          <p:nvPr>
            <p:ph type="sldNum" sz="quarter" idx="12"/>
          </p:nvPr>
        </p:nvSpPr>
        <p:spPr/>
        <p:txBody>
          <a:bodyPr/>
          <a:lstStyle/>
          <a:p>
            <a:fld id="{66859ED6-9B3D-425A-B15D-EFD562B6456F}" type="slidenum">
              <a:rPr lang="fr-FR" smtClean="0"/>
              <a:t>‹N°›</a:t>
            </a:fld>
            <a:endParaRPr lang="fr-FR"/>
          </a:p>
        </p:txBody>
      </p:sp>
    </p:spTree>
    <p:extLst>
      <p:ext uri="{BB962C8B-B14F-4D97-AF65-F5344CB8AC3E}">
        <p14:creationId xmlns:p14="http://schemas.microsoft.com/office/powerpoint/2010/main" val="344687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998054-4CB4-4E82-8087-33570A88749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7164B31-7FEA-4C11-B7BE-DA2426D6297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F04C9FDD-88A0-4115-A766-D8BCB996744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34F9E99-1828-419C-8D53-11D86752A222}"/>
              </a:ext>
            </a:extLst>
          </p:cNvPr>
          <p:cNvSpPr>
            <a:spLocks noGrp="1"/>
          </p:cNvSpPr>
          <p:nvPr>
            <p:ph type="dt" sz="half" idx="10"/>
          </p:nvPr>
        </p:nvSpPr>
        <p:spPr/>
        <p:txBody>
          <a:bodyPr/>
          <a:lstStyle/>
          <a:p>
            <a:fld id="{31CE2170-7A93-46EF-9A38-B560C807F975}" type="datetimeFigureOut">
              <a:rPr lang="fr-FR" smtClean="0"/>
              <a:t>24/02/2022</a:t>
            </a:fld>
            <a:endParaRPr lang="fr-FR"/>
          </a:p>
        </p:txBody>
      </p:sp>
      <p:sp>
        <p:nvSpPr>
          <p:cNvPr id="6" name="Espace réservé du pied de page 5">
            <a:extLst>
              <a:ext uri="{FF2B5EF4-FFF2-40B4-BE49-F238E27FC236}">
                <a16:creationId xmlns:a16="http://schemas.microsoft.com/office/drawing/2014/main" id="{082DE0B3-9A87-4914-8B50-B8BB8FBC367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C34B2F8-9159-4CBF-A8F8-6DB1A8B64EE6}"/>
              </a:ext>
            </a:extLst>
          </p:cNvPr>
          <p:cNvSpPr>
            <a:spLocks noGrp="1"/>
          </p:cNvSpPr>
          <p:nvPr>
            <p:ph type="sldNum" sz="quarter" idx="12"/>
          </p:nvPr>
        </p:nvSpPr>
        <p:spPr/>
        <p:txBody>
          <a:bodyPr/>
          <a:lstStyle/>
          <a:p>
            <a:fld id="{66859ED6-9B3D-425A-B15D-EFD562B6456F}" type="slidenum">
              <a:rPr lang="fr-FR" smtClean="0"/>
              <a:t>‹N°›</a:t>
            </a:fld>
            <a:endParaRPr lang="fr-FR"/>
          </a:p>
        </p:txBody>
      </p:sp>
    </p:spTree>
    <p:extLst>
      <p:ext uri="{BB962C8B-B14F-4D97-AF65-F5344CB8AC3E}">
        <p14:creationId xmlns:p14="http://schemas.microsoft.com/office/powerpoint/2010/main" val="3657373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D9545F-10D3-4E74-A008-EDBA8E13A35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AE888B99-A851-4374-8B4B-157488162E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CB8DDC4-39D8-4421-82AF-064DB732DCCB}"/>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CC221A2-D065-429D-8073-364AE9A331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10F3882-18C1-496E-A019-99C9DD72F2D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3DDC7DB-E21B-4270-9008-3C7EDB703450}"/>
              </a:ext>
            </a:extLst>
          </p:cNvPr>
          <p:cNvSpPr>
            <a:spLocks noGrp="1"/>
          </p:cNvSpPr>
          <p:nvPr>
            <p:ph type="dt" sz="half" idx="10"/>
          </p:nvPr>
        </p:nvSpPr>
        <p:spPr/>
        <p:txBody>
          <a:bodyPr/>
          <a:lstStyle/>
          <a:p>
            <a:fld id="{31CE2170-7A93-46EF-9A38-B560C807F975}" type="datetimeFigureOut">
              <a:rPr lang="fr-FR" smtClean="0"/>
              <a:t>24/02/2022</a:t>
            </a:fld>
            <a:endParaRPr lang="fr-FR"/>
          </a:p>
        </p:txBody>
      </p:sp>
      <p:sp>
        <p:nvSpPr>
          <p:cNvPr id="8" name="Espace réservé du pied de page 7">
            <a:extLst>
              <a:ext uri="{FF2B5EF4-FFF2-40B4-BE49-F238E27FC236}">
                <a16:creationId xmlns:a16="http://schemas.microsoft.com/office/drawing/2014/main" id="{CF1D01B2-19FC-460C-92F0-3D38FB9D6126}"/>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11233EF5-D64A-4162-9068-A44153C1F799}"/>
              </a:ext>
            </a:extLst>
          </p:cNvPr>
          <p:cNvSpPr>
            <a:spLocks noGrp="1"/>
          </p:cNvSpPr>
          <p:nvPr>
            <p:ph type="sldNum" sz="quarter" idx="12"/>
          </p:nvPr>
        </p:nvSpPr>
        <p:spPr/>
        <p:txBody>
          <a:bodyPr/>
          <a:lstStyle/>
          <a:p>
            <a:fld id="{66859ED6-9B3D-425A-B15D-EFD562B6456F}" type="slidenum">
              <a:rPr lang="fr-FR" smtClean="0"/>
              <a:t>‹N°›</a:t>
            </a:fld>
            <a:endParaRPr lang="fr-FR"/>
          </a:p>
        </p:txBody>
      </p:sp>
    </p:spTree>
    <p:extLst>
      <p:ext uri="{BB962C8B-B14F-4D97-AF65-F5344CB8AC3E}">
        <p14:creationId xmlns:p14="http://schemas.microsoft.com/office/powerpoint/2010/main" val="128083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023AFD-A25B-438D-8F53-4EB73D04413A}"/>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734107C-E3EB-4317-81AC-AE428EA37381}"/>
              </a:ext>
            </a:extLst>
          </p:cNvPr>
          <p:cNvSpPr>
            <a:spLocks noGrp="1"/>
          </p:cNvSpPr>
          <p:nvPr>
            <p:ph type="dt" sz="half" idx="10"/>
          </p:nvPr>
        </p:nvSpPr>
        <p:spPr/>
        <p:txBody>
          <a:bodyPr/>
          <a:lstStyle/>
          <a:p>
            <a:fld id="{31CE2170-7A93-46EF-9A38-B560C807F975}" type="datetimeFigureOut">
              <a:rPr lang="fr-FR" smtClean="0"/>
              <a:t>24/02/2022</a:t>
            </a:fld>
            <a:endParaRPr lang="fr-FR"/>
          </a:p>
        </p:txBody>
      </p:sp>
      <p:sp>
        <p:nvSpPr>
          <p:cNvPr id="4" name="Espace réservé du pied de page 3">
            <a:extLst>
              <a:ext uri="{FF2B5EF4-FFF2-40B4-BE49-F238E27FC236}">
                <a16:creationId xmlns:a16="http://schemas.microsoft.com/office/drawing/2014/main" id="{847F0B22-A6FA-4E63-85E1-A5CCCE83B31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AA710E5D-AED8-4977-A103-547A1BF51D28}"/>
              </a:ext>
            </a:extLst>
          </p:cNvPr>
          <p:cNvSpPr>
            <a:spLocks noGrp="1"/>
          </p:cNvSpPr>
          <p:nvPr>
            <p:ph type="sldNum" sz="quarter" idx="12"/>
          </p:nvPr>
        </p:nvSpPr>
        <p:spPr/>
        <p:txBody>
          <a:bodyPr/>
          <a:lstStyle/>
          <a:p>
            <a:fld id="{66859ED6-9B3D-425A-B15D-EFD562B6456F}" type="slidenum">
              <a:rPr lang="fr-FR" smtClean="0"/>
              <a:t>‹N°›</a:t>
            </a:fld>
            <a:endParaRPr lang="fr-FR"/>
          </a:p>
        </p:txBody>
      </p:sp>
    </p:spTree>
    <p:extLst>
      <p:ext uri="{BB962C8B-B14F-4D97-AF65-F5344CB8AC3E}">
        <p14:creationId xmlns:p14="http://schemas.microsoft.com/office/powerpoint/2010/main" val="530291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58C1F81-1A51-487E-8A12-86A123DEE886}"/>
              </a:ext>
            </a:extLst>
          </p:cNvPr>
          <p:cNvSpPr>
            <a:spLocks noGrp="1"/>
          </p:cNvSpPr>
          <p:nvPr>
            <p:ph type="dt" sz="half" idx="10"/>
          </p:nvPr>
        </p:nvSpPr>
        <p:spPr/>
        <p:txBody>
          <a:bodyPr/>
          <a:lstStyle/>
          <a:p>
            <a:fld id="{31CE2170-7A93-46EF-9A38-B560C807F975}" type="datetimeFigureOut">
              <a:rPr lang="fr-FR" smtClean="0"/>
              <a:t>24/02/2022</a:t>
            </a:fld>
            <a:endParaRPr lang="fr-FR"/>
          </a:p>
        </p:txBody>
      </p:sp>
      <p:sp>
        <p:nvSpPr>
          <p:cNvPr id="3" name="Espace réservé du pied de page 2">
            <a:extLst>
              <a:ext uri="{FF2B5EF4-FFF2-40B4-BE49-F238E27FC236}">
                <a16:creationId xmlns:a16="http://schemas.microsoft.com/office/drawing/2014/main" id="{E4D66B6C-5376-45CF-AAA9-617DF668E7B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168F55E-ABCA-4028-9480-F9D1F8B5EA9B}"/>
              </a:ext>
            </a:extLst>
          </p:cNvPr>
          <p:cNvSpPr>
            <a:spLocks noGrp="1"/>
          </p:cNvSpPr>
          <p:nvPr>
            <p:ph type="sldNum" sz="quarter" idx="12"/>
          </p:nvPr>
        </p:nvSpPr>
        <p:spPr/>
        <p:txBody>
          <a:bodyPr/>
          <a:lstStyle/>
          <a:p>
            <a:fld id="{66859ED6-9B3D-425A-B15D-EFD562B6456F}" type="slidenum">
              <a:rPr lang="fr-FR" smtClean="0"/>
              <a:t>‹N°›</a:t>
            </a:fld>
            <a:endParaRPr lang="fr-FR"/>
          </a:p>
        </p:txBody>
      </p:sp>
    </p:spTree>
    <p:extLst>
      <p:ext uri="{BB962C8B-B14F-4D97-AF65-F5344CB8AC3E}">
        <p14:creationId xmlns:p14="http://schemas.microsoft.com/office/powerpoint/2010/main" val="1061205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F41998-A86C-4554-9D7D-491AB1786E9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72040AC-AB17-4178-9954-23EA57CE59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4624568B-DFDD-4821-B889-68E688ED11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658947C-B915-434D-82C0-393E2F71BBE0}"/>
              </a:ext>
            </a:extLst>
          </p:cNvPr>
          <p:cNvSpPr>
            <a:spLocks noGrp="1"/>
          </p:cNvSpPr>
          <p:nvPr>
            <p:ph type="dt" sz="half" idx="10"/>
          </p:nvPr>
        </p:nvSpPr>
        <p:spPr/>
        <p:txBody>
          <a:bodyPr/>
          <a:lstStyle/>
          <a:p>
            <a:fld id="{31CE2170-7A93-46EF-9A38-B560C807F975}" type="datetimeFigureOut">
              <a:rPr lang="fr-FR" smtClean="0"/>
              <a:t>24/02/2022</a:t>
            </a:fld>
            <a:endParaRPr lang="fr-FR"/>
          </a:p>
        </p:txBody>
      </p:sp>
      <p:sp>
        <p:nvSpPr>
          <p:cNvPr id="6" name="Espace réservé du pied de page 5">
            <a:extLst>
              <a:ext uri="{FF2B5EF4-FFF2-40B4-BE49-F238E27FC236}">
                <a16:creationId xmlns:a16="http://schemas.microsoft.com/office/drawing/2014/main" id="{446C308F-13EC-40EE-8B9D-5CCAFBEF298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10719CE-FF3E-4C28-AD93-CF366CEA20D2}"/>
              </a:ext>
            </a:extLst>
          </p:cNvPr>
          <p:cNvSpPr>
            <a:spLocks noGrp="1"/>
          </p:cNvSpPr>
          <p:nvPr>
            <p:ph type="sldNum" sz="quarter" idx="12"/>
          </p:nvPr>
        </p:nvSpPr>
        <p:spPr/>
        <p:txBody>
          <a:bodyPr/>
          <a:lstStyle/>
          <a:p>
            <a:fld id="{66859ED6-9B3D-425A-B15D-EFD562B6456F}" type="slidenum">
              <a:rPr lang="fr-FR" smtClean="0"/>
              <a:t>‹N°›</a:t>
            </a:fld>
            <a:endParaRPr lang="fr-FR"/>
          </a:p>
        </p:txBody>
      </p:sp>
    </p:spTree>
    <p:extLst>
      <p:ext uri="{BB962C8B-B14F-4D97-AF65-F5344CB8AC3E}">
        <p14:creationId xmlns:p14="http://schemas.microsoft.com/office/powerpoint/2010/main" val="2635857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C2672B-EBC6-4730-90B1-DD6FACB4E18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8E60271-C98F-487C-9731-FF6C5D0FCC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85DC21C-7E13-4CF8-882C-591F26583C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B4E93FD-0468-4777-B3BB-FC5DE42F66BB}"/>
              </a:ext>
            </a:extLst>
          </p:cNvPr>
          <p:cNvSpPr>
            <a:spLocks noGrp="1"/>
          </p:cNvSpPr>
          <p:nvPr>
            <p:ph type="dt" sz="half" idx="10"/>
          </p:nvPr>
        </p:nvSpPr>
        <p:spPr/>
        <p:txBody>
          <a:bodyPr/>
          <a:lstStyle/>
          <a:p>
            <a:fld id="{31CE2170-7A93-46EF-9A38-B560C807F975}" type="datetimeFigureOut">
              <a:rPr lang="fr-FR" smtClean="0"/>
              <a:t>24/02/2022</a:t>
            </a:fld>
            <a:endParaRPr lang="fr-FR"/>
          </a:p>
        </p:txBody>
      </p:sp>
      <p:sp>
        <p:nvSpPr>
          <p:cNvPr id="6" name="Espace réservé du pied de page 5">
            <a:extLst>
              <a:ext uri="{FF2B5EF4-FFF2-40B4-BE49-F238E27FC236}">
                <a16:creationId xmlns:a16="http://schemas.microsoft.com/office/drawing/2014/main" id="{05055416-341C-4C73-9516-8CE17C0ECD4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4D33507-0247-40C9-8D8C-912890CD2FBD}"/>
              </a:ext>
            </a:extLst>
          </p:cNvPr>
          <p:cNvSpPr>
            <a:spLocks noGrp="1"/>
          </p:cNvSpPr>
          <p:nvPr>
            <p:ph type="sldNum" sz="quarter" idx="12"/>
          </p:nvPr>
        </p:nvSpPr>
        <p:spPr/>
        <p:txBody>
          <a:bodyPr/>
          <a:lstStyle/>
          <a:p>
            <a:fld id="{66859ED6-9B3D-425A-B15D-EFD562B6456F}" type="slidenum">
              <a:rPr lang="fr-FR" smtClean="0"/>
              <a:t>‹N°›</a:t>
            </a:fld>
            <a:endParaRPr lang="fr-FR"/>
          </a:p>
        </p:txBody>
      </p:sp>
    </p:spTree>
    <p:extLst>
      <p:ext uri="{BB962C8B-B14F-4D97-AF65-F5344CB8AC3E}">
        <p14:creationId xmlns:p14="http://schemas.microsoft.com/office/powerpoint/2010/main" val="3666372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32EC2CA-B530-408D-BA6F-8F392BE0D2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1598B8C0-FA89-4E6F-B95B-D80EA577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98F10AD-942B-4636-885D-BE95D8977B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CE2170-7A93-46EF-9A38-B560C807F975}" type="datetimeFigureOut">
              <a:rPr lang="fr-FR" smtClean="0"/>
              <a:t>24/02/2022</a:t>
            </a:fld>
            <a:endParaRPr lang="fr-FR"/>
          </a:p>
        </p:txBody>
      </p:sp>
      <p:sp>
        <p:nvSpPr>
          <p:cNvPr id="5" name="Espace réservé du pied de page 4">
            <a:extLst>
              <a:ext uri="{FF2B5EF4-FFF2-40B4-BE49-F238E27FC236}">
                <a16:creationId xmlns:a16="http://schemas.microsoft.com/office/drawing/2014/main" id="{5868A09E-ABC7-41AF-B4AD-06523F1051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1E6799C-2ED2-4397-83E8-D750C02D6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859ED6-9B3D-425A-B15D-EFD562B6456F}" type="slidenum">
              <a:rPr lang="fr-FR" smtClean="0"/>
              <a:t>‹N°›</a:t>
            </a:fld>
            <a:endParaRPr lang="fr-FR"/>
          </a:p>
        </p:txBody>
      </p:sp>
    </p:spTree>
    <p:extLst>
      <p:ext uri="{BB962C8B-B14F-4D97-AF65-F5344CB8AC3E}">
        <p14:creationId xmlns:p14="http://schemas.microsoft.com/office/powerpoint/2010/main" val="38013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8FD7B71-741C-4FAB-945A-B9196F40D3C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DA48CB95-D74B-4631-915B-E376D8A571E3}"/>
              </a:ext>
            </a:extLst>
          </p:cNvPr>
          <p:cNvSpPr>
            <a:spLocks noGrp="1"/>
          </p:cNvSpPr>
          <p:nvPr>
            <p:ph type="ctrTitle"/>
          </p:nvPr>
        </p:nvSpPr>
        <p:spPr>
          <a:xfrm>
            <a:off x="1524000" y="2645474"/>
            <a:ext cx="9144000" cy="735106"/>
          </a:xfrm>
        </p:spPr>
        <p:txBody>
          <a:bodyPr>
            <a:normAutofit/>
          </a:bodyPr>
          <a:lstStyle/>
          <a:p>
            <a:r>
              <a:rPr lang="fr-FR" sz="4400" dirty="0">
                <a:solidFill>
                  <a:schemeClr val="accent4">
                    <a:lumMod val="60000"/>
                    <a:lumOff val="40000"/>
                  </a:schemeClr>
                </a:solidFill>
                <a:effectLst>
                  <a:outerShdw blurRad="38100" dist="38100" dir="2700000" algn="tl">
                    <a:srgbClr val="000000">
                      <a:alpha val="43137"/>
                    </a:srgbClr>
                  </a:outerShdw>
                </a:effectLst>
                <a:latin typeface="Algerian" panose="04020705040A02060702" pitchFamily="82" charset="0"/>
              </a:rPr>
              <a:t>Théorie</a:t>
            </a:r>
            <a:r>
              <a:rPr lang="fr-FR" sz="4400" dirty="0">
                <a:solidFill>
                  <a:schemeClr val="accent4">
                    <a:lumMod val="40000"/>
                    <a:lumOff val="60000"/>
                  </a:schemeClr>
                </a:solidFill>
                <a:latin typeface="Algerian" panose="04020705040A02060702" pitchFamily="82" charset="0"/>
              </a:rPr>
              <a:t> </a:t>
            </a:r>
          </a:p>
        </p:txBody>
      </p:sp>
      <p:sp>
        <p:nvSpPr>
          <p:cNvPr id="3" name="Sous-titre 2">
            <a:extLst>
              <a:ext uri="{FF2B5EF4-FFF2-40B4-BE49-F238E27FC236}">
                <a16:creationId xmlns:a16="http://schemas.microsoft.com/office/drawing/2014/main" id="{5559BC99-738F-48BF-BAF2-44468C08D771}"/>
              </a:ext>
            </a:extLst>
          </p:cNvPr>
          <p:cNvSpPr>
            <a:spLocks noGrp="1"/>
          </p:cNvSpPr>
          <p:nvPr>
            <p:ph type="subTitle" idx="1"/>
          </p:nvPr>
        </p:nvSpPr>
        <p:spPr>
          <a:xfrm>
            <a:off x="1524000" y="3505200"/>
            <a:ext cx="9144000" cy="692056"/>
          </a:xfrm>
        </p:spPr>
        <p:txBody>
          <a:bodyPr>
            <a:normAutofit lnSpcReduction="10000"/>
          </a:bodyPr>
          <a:lstStyle/>
          <a:p>
            <a:r>
              <a:rPr lang="fr-FR" sz="4400" dirty="0">
                <a:solidFill>
                  <a:schemeClr val="accent4">
                    <a:lumMod val="60000"/>
                    <a:lumOff val="40000"/>
                  </a:schemeClr>
                </a:solidFill>
                <a:effectLst>
                  <a:outerShdw blurRad="38100" dist="38100" dir="2700000" algn="tl">
                    <a:srgbClr val="000000">
                      <a:alpha val="43137"/>
                    </a:srgbClr>
                  </a:outerShdw>
                </a:effectLst>
                <a:latin typeface="Algerian" panose="04020705040A02060702" pitchFamily="82" charset="0"/>
              </a:rPr>
              <a:t>Des systèmes d’exploitation</a:t>
            </a:r>
          </a:p>
        </p:txBody>
      </p:sp>
      <p:sp>
        <p:nvSpPr>
          <p:cNvPr id="6" name="Signe Moins 5">
            <a:extLst>
              <a:ext uri="{FF2B5EF4-FFF2-40B4-BE49-F238E27FC236}">
                <a16:creationId xmlns:a16="http://schemas.microsoft.com/office/drawing/2014/main" id="{370886F8-FC89-497B-B2D0-22A436A84106}"/>
              </a:ext>
            </a:extLst>
          </p:cNvPr>
          <p:cNvSpPr/>
          <p:nvPr/>
        </p:nvSpPr>
        <p:spPr>
          <a:xfrm>
            <a:off x="502024" y="3255961"/>
            <a:ext cx="11187952" cy="249239"/>
          </a:xfrm>
          <a:prstGeom prst="mathMinus">
            <a:avLst>
              <a:gd name="adj1" fmla="val 2352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4720503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0BC00C3-922F-47FD-A4A1-51EDF7F3233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EBF4746B-D747-4534-8EAA-C377E51E00D9}"/>
              </a:ext>
            </a:extLst>
          </p:cNvPr>
          <p:cNvSpPr>
            <a:spLocks noGrp="1"/>
          </p:cNvSpPr>
          <p:nvPr>
            <p:ph type="title"/>
          </p:nvPr>
        </p:nvSpPr>
        <p:spPr/>
        <p:txBody>
          <a:bodyPr/>
          <a:lstStyle/>
          <a:p>
            <a:pPr marL="742950" indent="-742950" algn="ctr">
              <a:buFont typeface="+mj-lt"/>
              <a:buAutoNum type="arabicParenR" startAt="2"/>
            </a:pPr>
            <a:r>
              <a:rPr lang="fr-FR"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mémoire virtuelle </a:t>
            </a:r>
            <a:endParaRPr lang="fr-FR" dirty="0">
              <a:solidFill>
                <a:schemeClr val="accent4">
                  <a:lumMod val="60000"/>
                  <a:lumOff val="40000"/>
                </a:schemeClr>
              </a:solidFill>
              <a:latin typeface="Times New Roman" panose="02020603050405020304" pitchFamily="18" charset="0"/>
              <a:cs typeface="Times New Roman" panose="02020603050405020304" pitchFamily="18" charset="0"/>
            </a:endParaRPr>
          </a:p>
        </p:txBody>
      </p:sp>
      <p:pic>
        <p:nvPicPr>
          <p:cNvPr id="8" name="Image 7">
            <a:extLst>
              <a:ext uri="{FF2B5EF4-FFF2-40B4-BE49-F238E27FC236}">
                <a16:creationId xmlns:a16="http://schemas.microsoft.com/office/drawing/2014/main" id="{D4C0BF94-A29F-4DFB-84E0-5E6EE43E1E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9144" y="2011510"/>
            <a:ext cx="4463016" cy="4282962"/>
          </a:xfrm>
          <a:prstGeom prst="rect">
            <a:avLst/>
          </a:prstGeom>
        </p:spPr>
      </p:pic>
      <p:sp>
        <p:nvSpPr>
          <p:cNvPr id="9" name="Rectangle 8">
            <a:extLst>
              <a:ext uri="{FF2B5EF4-FFF2-40B4-BE49-F238E27FC236}">
                <a16:creationId xmlns:a16="http://schemas.microsoft.com/office/drawing/2014/main" id="{250CF920-FBD2-4BBB-A384-37242C9FD9B7}"/>
              </a:ext>
            </a:extLst>
          </p:cNvPr>
          <p:cNvSpPr/>
          <p:nvPr/>
        </p:nvSpPr>
        <p:spPr>
          <a:xfrm>
            <a:off x="1019841" y="1943363"/>
            <a:ext cx="4463016" cy="4282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Espace réservé du contenu 5">
            <a:extLst>
              <a:ext uri="{FF2B5EF4-FFF2-40B4-BE49-F238E27FC236}">
                <a16:creationId xmlns:a16="http://schemas.microsoft.com/office/drawing/2014/main" id="{B1AFF3EA-AC32-4030-898D-F9E494FF102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615870" y="2011510"/>
            <a:ext cx="2750845" cy="4057284"/>
          </a:xfrm>
        </p:spPr>
      </p:pic>
    </p:spTree>
    <p:extLst>
      <p:ext uri="{BB962C8B-B14F-4D97-AF65-F5344CB8AC3E}">
        <p14:creationId xmlns:p14="http://schemas.microsoft.com/office/powerpoint/2010/main" val="3459512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0BC00C3-922F-47FD-A4A1-51EDF7F3233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EBF4746B-D747-4534-8EAA-C377E51E00D9}"/>
              </a:ext>
            </a:extLst>
          </p:cNvPr>
          <p:cNvSpPr>
            <a:spLocks noGrp="1"/>
          </p:cNvSpPr>
          <p:nvPr>
            <p:ph type="title"/>
          </p:nvPr>
        </p:nvSpPr>
        <p:spPr/>
        <p:txBody>
          <a:bodyPr/>
          <a:lstStyle/>
          <a:p>
            <a:pPr algn="ctr"/>
            <a:r>
              <a:rPr lang="fr-FR"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fr-FR" dirty="0">
              <a:solidFill>
                <a:schemeClr val="accent4">
                  <a:lumMod val="60000"/>
                  <a:lumOff val="40000"/>
                </a:schemeClr>
              </a:solidFill>
              <a:latin typeface="Times New Roman" panose="02020603050405020304" pitchFamily="18" charset="0"/>
              <a:cs typeface="Times New Roman" panose="02020603050405020304" pitchFamily="18" charset="0"/>
            </a:endParaRPr>
          </a:p>
        </p:txBody>
      </p:sp>
      <p:pic>
        <p:nvPicPr>
          <p:cNvPr id="12" name="Espace réservé du contenu 11">
            <a:extLst>
              <a:ext uri="{FF2B5EF4-FFF2-40B4-BE49-F238E27FC236}">
                <a16:creationId xmlns:a16="http://schemas.microsoft.com/office/drawing/2014/main" id="{EF6A0094-9772-4F4F-BA6B-3F31662DE0E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010094"/>
            <a:ext cx="10515600" cy="5018566"/>
          </a:xfrm>
        </p:spPr>
      </p:pic>
    </p:spTree>
    <p:extLst>
      <p:ext uri="{BB962C8B-B14F-4D97-AF65-F5344CB8AC3E}">
        <p14:creationId xmlns:p14="http://schemas.microsoft.com/office/powerpoint/2010/main" val="38141606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F762DE0-7760-4395-98CC-78AA0A23E68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 y="0"/>
            <a:ext cx="12192000" cy="6857999"/>
          </a:xfrm>
          <a:prstGeom prst="rect">
            <a:avLst/>
          </a:prstGeom>
        </p:spPr>
      </p:pic>
      <p:sp>
        <p:nvSpPr>
          <p:cNvPr id="2" name="Titre 1">
            <a:extLst>
              <a:ext uri="{FF2B5EF4-FFF2-40B4-BE49-F238E27FC236}">
                <a16:creationId xmlns:a16="http://schemas.microsoft.com/office/drawing/2014/main" id="{F46EF7D5-88E8-4DC6-96A6-D7C6298A9A75}"/>
              </a:ext>
            </a:extLst>
          </p:cNvPr>
          <p:cNvSpPr>
            <a:spLocks noGrp="1"/>
          </p:cNvSpPr>
          <p:nvPr>
            <p:ph type="title"/>
          </p:nvPr>
        </p:nvSpPr>
        <p:spPr/>
        <p:txBody>
          <a:bodyPr/>
          <a:lstStyle/>
          <a:p>
            <a:pPr marL="742950" indent="-742950" algn="ctr">
              <a:buFont typeface="+mj-lt"/>
              <a:buAutoNum type="arabicParenR" startAt="3"/>
            </a:pPr>
            <a:r>
              <a:rPr lang="fr-FR"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 Swapping et la Mapping</a:t>
            </a:r>
            <a:r>
              <a:rPr lang="fr-FR" dirty="0">
                <a:solidFill>
                  <a:schemeClr val="accent4">
                    <a:lumMod val="60000"/>
                    <a:lumOff val="40000"/>
                  </a:schemeClr>
                </a:solidFill>
              </a:rPr>
              <a:t> </a:t>
            </a:r>
          </a:p>
        </p:txBody>
      </p:sp>
      <p:sp>
        <p:nvSpPr>
          <p:cNvPr id="3" name="Espace réservé du contenu 2">
            <a:extLst>
              <a:ext uri="{FF2B5EF4-FFF2-40B4-BE49-F238E27FC236}">
                <a16:creationId xmlns:a16="http://schemas.microsoft.com/office/drawing/2014/main" id="{2E500FF2-CBC8-4CDC-B7CE-B7A3F5B2220E}"/>
              </a:ext>
            </a:extLst>
          </p:cNvPr>
          <p:cNvSpPr>
            <a:spLocks noGrp="1"/>
          </p:cNvSpPr>
          <p:nvPr>
            <p:ph idx="1"/>
          </p:nvPr>
        </p:nvSpPr>
        <p:spPr/>
        <p:txBody>
          <a:bodyPr/>
          <a:lstStyle/>
          <a:p>
            <a:pPr algn="just"/>
            <a:r>
              <a:rPr lang="fr-FR" dirty="0">
                <a:solidFill>
                  <a:schemeClr val="bg1"/>
                </a:solidFill>
                <a:latin typeface="Times New Roman" panose="02020603050405020304" pitchFamily="18" charset="0"/>
                <a:cs typeface="Times New Roman" panose="02020603050405020304" pitchFamily="18" charset="0"/>
              </a:rPr>
              <a:t> L'espace d'échange, en anglais swap, est une partie de la mémoire de masse d'un ordinateur utilisée par le système d'exploitation pour stocker des données qui, du point de vue des applications, se trouvent en mémoire vive.</a:t>
            </a:r>
          </a:p>
          <a:p>
            <a:pPr marL="0" indent="0" algn="just">
              <a:buNone/>
            </a:pPr>
            <a:endParaRPr lang="fr-FR" dirty="0">
              <a:solidFill>
                <a:schemeClr val="bg1"/>
              </a:solidFill>
              <a:latin typeface="Times New Roman" panose="02020603050405020304" pitchFamily="18" charset="0"/>
              <a:cs typeface="Times New Roman" panose="02020603050405020304" pitchFamily="18" charset="0"/>
            </a:endParaRPr>
          </a:p>
          <a:p>
            <a:pPr algn="just"/>
            <a:r>
              <a:rPr lang="fr-FR" dirty="0">
                <a:solidFill>
                  <a:schemeClr val="bg1"/>
                </a:solidFill>
                <a:latin typeface="Times New Roman" panose="02020603050405020304" pitchFamily="18" charset="0"/>
                <a:cs typeface="Times New Roman" panose="02020603050405020304" pitchFamily="18" charset="0"/>
              </a:rPr>
              <a:t>Le mapping est une méthode qui consiste à indiquer à quelle adresse de la mémoire cache doit être écrite une ligne de la mémoire principale.  </a:t>
            </a:r>
          </a:p>
        </p:txBody>
      </p:sp>
    </p:spTree>
    <p:extLst>
      <p:ext uri="{BB962C8B-B14F-4D97-AF65-F5344CB8AC3E}">
        <p14:creationId xmlns:p14="http://schemas.microsoft.com/office/powerpoint/2010/main" val="1768791757"/>
      </p:ext>
    </p:extLst>
  </p:cSld>
  <p:clrMapOvr>
    <a:masterClrMapping/>
  </p:clrMapOvr>
  <mc:AlternateContent xmlns:mc="http://schemas.openxmlformats.org/markup-compatibility/2006" xmlns:p14="http://schemas.microsoft.com/office/powerpoint/2010/main">
    <mc:Choice Requires="p14">
      <p:transition spd="slow" p14:dur="1250">
        <p:checker/>
      </p:transition>
    </mc:Choice>
    <mc:Fallback xmlns="">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474B61E0-5A36-4C28-8016-EDAFBB72FE3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Titre 1">
            <a:extLst>
              <a:ext uri="{FF2B5EF4-FFF2-40B4-BE49-F238E27FC236}">
                <a16:creationId xmlns:a16="http://schemas.microsoft.com/office/drawing/2014/main" id="{0425662B-BCD9-4A7C-9F2F-7C79D83376A7}"/>
              </a:ext>
            </a:extLst>
          </p:cNvPr>
          <p:cNvSpPr>
            <a:spLocks noGrp="1"/>
          </p:cNvSpPr>
          <p:nvPr>
            <p:ph type="title"/>
          </p:nvPr>
        </p:nvSpPr>
        <p:spPr>
          <a:xfrm>
            <a:off x="587188" y="379786"/>
            <a:ext cx="10515600" cy="880969"/>
          </a:xfrm>
        </p:spPr>
        <p:txBody>
          <a:bodyPr>
            <a:normAutofit/>
          </a:bodyPr>
          <a:lstStyle/>
          <a:p>
            <a:pPr marL="857250" indent="-857250" algn="ctr">
              <a:buFont typeface="+mj-lt"/>
              <a:buAutoNum type="romanUcPeriod" startAt="3"/>
            </a:pPr>
            <a:r>
              <a:rPr lang="fr-FR" sz="3600" b="1"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3600"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GESTION DES INTERRUPTIONS</a:t>
            </a:r>
          </a:p>
        </p:txBody>
      </p:sp>
      <p:sp>
        <p:nvSpPr>
          <p:cNvPr id="4" name="Espace réservé du contenu 2">
            <a:extLst>
              <a:ext uri="{FF2B5EF4-FFF2-40B4-BE49-F238E27FC236}">
                <a16:creationId xmlns:a16="http://schemas.microsoft.com/office/drawing/2014/main" id="{C920A5DF-38AA-4E8E-BDA1-EAE70BB1B02C}"/>
              </a:ext>
            </a:extLst>
          </p:cNvPr>
          <p:cNvSpPr>
            <a:spLocks noGrp="1"/>
          </p:cNvSpPr>
          <p:nvPr>
            <p:ph idx="1"/>
          </p:nvPr>
        </p:nvSpPr>
        <p:spPr>
          <a:xfrm>
            <a:off x="838200" y="1825625"/>
            <a:ext cx="10515600" cy="3122893"/>
          </a:xfrm>
        </p:spPr>
        <p:txBody>
          <a:bodyPr/>
          <a:lstStyle/>
          <a:p>
            <a:pPr marL="0" indent="0" algn="just">
              <a:buNone/>
            </a:pPr>
            <a:r>
              <a:rPr lang="fr-FR" dirty="0">
                <a:solidFill>
                  <a:schemeClr val="bg1"/>
                </a:solidFill>
                <a:effectLst/>
                <a:latin typeface="Times New Roman" panose="02020603050405020304" pitchFamily="18" charset="0"/>
                <a:ea typeface="Calibri" panose="020F0502020204030204" pitchFamily="34" charset="0"/>
              </a:rPr>
              <a:t>La gestion des interruptions est la partie du noyau système chargée de répondre aux signaux(événements). Sa fonction est de deux ordres : déterminer la source d’interruption et répondre à l’interruption.</a:t>
            </a:r>
          </a:p>
          <a:p>
            <a:pPr marL="0" indent="0">
              <a:buNone/>
            </a:pP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4476293"/>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48FD46F-570A-4165-A357-25DE2818A60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33023426-263F-4E7B-BEA5-C93700918544}"/>
              </a:ext>
            </a:extLst>
          </p:cNvPr>
          <p:cNvSpPr>
            <a:spLocks noGrp="1"/>
          </p:cNvSpPr>
          <p:nvPr>
            <p:ph type="title"/>
          </p:nvPr>
        </p:nvSpPr>
        <p:spPr/>
        <p:txBody>
          <a:bodyPr/>
          <a:lstStyle/>
          <a:p>
            <a:pPr marL="742950" indent="-742950" algn="ctr">
              <a:buFont typeface="+mj-lt"/>
              <a:buAutoNum type="arabicParenR"/>
            </a:pPr>
            <a:r>
              <a:rPr lang="fr-FR" b="1" u="sng" dirty="0">
                <a:solidFill>
                  <a:schemeClr val="accent4">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notion d’interruption </a:t>
            </a:r>
            <a:r>
              <a:rPr lang="fr-FR" b="1" u="sng" dirty="0">
                <a:solidFill>
                  <a:schemeClr val="accent4">
                    <a:lumMod val="40000"/>
                    <a:lumOff val="60000"/>
                  </a:schemeClr>
                </a:solidFill>
                <a:effectLst>
                  <a:outerShdw blurRad="38100" dist="38100" dir="2700000" algn="tl">
                    <a:srgbClr val="000000">
                      <a:alpha val="43137"/>
                    </a:srgbClr>
                  </a:outerShdw>
                </a:effectLst>
              </a:rPr>
              <a:t> </a:t>
            </a:r>
          </a:p>
        </p:txBody>
      </p:sp>
      <p:sp>
        <p:nvSpPr>
          <p:cNvPr id="3" name="Espace réservé du contenu 2">
            <a:extLst>
              <a:ext uri="{FF2B5EF4-FFF2-40B4-BE49-F238E27FC236}">
                <a16:creationId xmlns:a16="http://schemas.microsoft.com/office/drawing/2014/main" id="{DD371D5B-0266-49CC-B573-6624A740C993}"/>
              </a:ext>
            </a:extLst>
          </p:cNvPr>
          <p:cNvSpPr>
            <a:spLocks noGrp="1"/>
          </p:cNvSpPr>
          <p:nvPr>
            <p:ph idx="1"/>
          </p:nvPr>
        </p:nvSpPr>
        <p:spPr>
          <a:xfrm>
            <a:off x="838199" y="2169458"/>
            <a:ext cx="10430435" cy="3612777"/>
          </a:xfrm>
        </p:spPr>
        <p:txBody>
          <a:bodyPr>
            <a:normAutofit/>
          </a:bodyPr>
          <a:lstStyle/>
          <a:p>
            <a:pPr marL="0" indent="0" algn="just">
              <a:buNone/>
            </a:pPr>
            <a:r>
              <a:rPr lang="fr-FR" dirty="0">
                <a:solidFill>
                  <a:schemeClr val="bg1"/>
                </a:solidFill>
                <a:latin typeface="Times New Roman" panose="02020603050405020304" pitchFamily="18" charset="0"/>
                <a:ea typeface="Calibri" panose="020F0502020204030204" pitchFamily="34" charset="0"/>
              </a:rPr>
              <a:t>Une interruption</a:t>
            </a:r>
            <a:r>
              <a:rPr lang="fr-FR" dirty="0">
                <a:solidFill>
                  <a:schemeClr val="bg1"/>
                </a:solidFill>
                <a:effectLst/>
                <a:latin typeface="Times New Roman" panose="02020603050405020304" pitchFamily="18" charset="0"/>
                <a:ea typeface="Calibri" panose="020F0502020204030204" pitchFamily="34" charset="0"/>
              </a:rPr>
              <a:t> est un évènement qui provoque l'arrêt du programme en cours et provoque le branchement du microprocesseur à un sous-programme particulier dit de "</a:t>
            </a:r>
            <a:r>
              <a:rPr lang="fr-FR" i="1" dirty="0">
                <a:solidFill>
                  <a:schemeClr val="bg1"/>
                </a:solidFill>
                <a:effectLst/>
                <a:latin typeface="Times New Roman" panose="02020603050405020304" pitchFamily="18" charset="0"/>
                <a:ea typeface="Calibri" panose="020F0502020204030204" pitchFamily="34" charset="0"/>
              </a:rPr>
              <a:t>traitement de l'interruption</a:t>
            </a:r>
            <a:r>
              <a:rPr lang="fr-FR" dirty="0">
                <a:solidFill>
                  <a:schemeClr val="bg1"/>
                </a:solidFill>
                <a:effectLst/>
                <a:latin typeface="Times New Roman" panose="02020603050405020304" pitchFamily="18" charset="0"/>
                <a:ea typeface="Calibri" panose="020F0502020204030204" pitchFamily="34" charset="0"/>
              </a:rPr>
              <a:t>". </a:t>
            </a:r>
            <a:r>
              <a:rPr lang="fr-FR" dirty="0">
                <a:solidFill>
                  <a:schemeClr val="bg1"/>
                </a:solidFill>
                <a:latin typeface="Times New Roman" panose="02020603050405020304" pitchFamily="18" charset="0"/>
                <a:ea typeface="Calibri" panose="020F0502020204030204" pitchFamily="34" charset="0"/>
              </a:rPr>
              <a:t>Les interruptions</a:t>
            </a:r>
            <a:r>
              <a:rPr lang="fr-FR" dirty="0">
                <a:solidFill>
                  <a:schemeClr val="bg1"/>
                </a:solidFill>
                <a:effectLst/>
                <a:latin typeface="Times New Roman" panose="02020603050405020304" pitchFamily="18" charset="0"/>
                <a:ea typeface="Calibri" panose="020F0502020204030204" pitchFamily="34" charset="0"/>
              </a:rPr>
              <a:t> ont été introduite pour permettre à l’utilisateur ou au système de pouvoir interrompre un programme fautif qui s’exécute en boucle.  Elles servent à commuter les tâches dans un ordonnanceur et permettent des communications non bloquantes avec les périphériques externes.</a:t>
            </a:r>
          </a:p>
          <a:p>
            <a:pPr marL="0" indent="0" algn="just">
              <a:buNone/>
            </a:pPr>
            <a:endParaRPr lang="fr-FR" dirty="0"/>
          </a:p>
        </p:txBody>
      </p:sp>
    </p:spTree>
    <p:extLst>
      <p:ext uri="{BB962C8B-B14F-4D97-AF65-F5344CB8AC3E}">
        <p14:creationId xmlns:p14="http://schemas.microsoft.com/office/powerpoint/2010/main" val="30941901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D8AC8D1-7060-4DF4-8613-7165F2B3A98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EBF4746B-D747-4534-8EAA-C377E51E00D9}"/>
              </a:ext>
            </a:extLst>
          </p:cNvPr>
          <p:cNvSpPr>
            <a:spLocks noGrp="1"/>
          </p:cNvSpPr>
          <p:nvPr>
            <p:ph type="title"/>
          </p:nvPr>
        </p:nvSpPr>
        <p:spPr/>
        <p:txBody>
          <a:bodyPr/>
          <a:lstStyle/>
          <a:p>
            <a:pPr marL="742950" indent="-742950" algn="ctr">
              <a:buFont typeface="+mj-lt"/>
              <a:buAutoNum type="arabicParenR" startAt="2"/>
            </a:pPr>
            <a:r>
              <a:rPr lang="fr-FR" b="1" u="sng" dirty="0">
                <a:solidFill>
                  <a:schemeClr val="accent4">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types d’interruptions </a:t>
            </a:r>
            <a:endParaRPr lang="fr-FR"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1413E46B-D465-4DC0-898F-CC47B5D82F2D}"/>
              </a:ext>
            </a:extLst>
          </p:cNvPr>
          <p:cNvSpPr>
            <a:spLocks noGrp="1"/>
          </p:cNvSpPr>
          <p:nvPr>
            <p:ph idx="1"/>
          </p:nvPr>
        </p:nvSpPr>
        <p:spPr>
          <a:xfrm>
            <a:off x="838200" y="2196353"/>
            <a:ext cx="10515600" cy="3980609"/>
          </a:xfrm>
        </p:spPr>
        <p:txBody>
          <a:bodyPr/>
          <a:lstStyle/>
          <a:p>
            <a:pPr marL="0" indent="0">
              <a:buNone/>
            </a:pPr>
            <a:r>
              <a:rPr lang="fr-FR"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 informatique, il existe principalement trois types d’interruption</a:t>
            </a:r>
            <a:r>
              <a:rPr lang="fr-FR"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 :</a:t>
            </a:r>
          </a:p>
          <a:p>
            <a:pPr marL="0" indent="0">
              <a:buNone/>
            </a:pPr>
            <a:endParaRPr lang="fr-FR"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Ø"/>
            </a:pPr>
            <a:r>
              <a:rPr lang="fr-FR"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Les interruptions matérielles</a:t>
            </a:r>
          </a:p>
          <a:p>
            <a:pPr marL="0" indent="0">
              <a:buNone/>
            </a:pPr>
            <a:endParaRPr lang="fr-FR"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Ø"/>
            </a:pPr>
            <a:r>
              <a:rPr lang="fr-FR"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Les interruptions logicielles </a:t>
            </a:r>
          </a:p>
          <a:p>
            <a:pPr marL="0" indent="0">
              <a:buNone/>
            </a:pPr>
            <a:endParaRPr lang="fr-FR"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Ø"/>
            </a:pPr>
            <a:r>
              <a:rPr lang="fr-FR"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Les exceptions  </a:t>
            </a:r>
            <a:r>
              <a:rPr lang="fr-FR" dirty="0">
                <a:solidFill>
                  <a:schemeClr val="bg1"/>
                </a:solidFill>
                <a:effectLst/>
                <a:latin typeface="Times New Roman" panose="02020603050405020304" pitchFamily="18" charset="0"/>
                <a:ea typeface="Calibri" panose="020F0502020204030204" pitchFamily="34" charset="0"/>
              </a:rPr>
              <a:t>       </a:t>
            </a:r>
          </a:p>
          <a:p>
            <a:pPr>
              <a:buFont typeface="Wingdings" panose="05000000000000000000" pitchFamily="2" charset="2"/>
              <a:buChar char="Ø"/>
            </a:pPr>
            <a:endParaRPr lang="fr-FR" dirty="0"/>
          </a:p>
        </p:txBody>
      </p:sp>
    </p:spTree>
    <p:extLst>
      <p:ext uri="{BB962C8B-B14F-4D97-AF65-F5344CB8AC3E}">
        <p14:creationId xmlns:p14="http://schemas.microsoft.com/office/powerpoint/2010/main" val="192012630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1DE2DE17-2AB7-4AC4-B2CF-19654416E48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EBF4746B-D747-4534-8EAA-C377E51E00D9}"/>
              </a:ext>
            </a:extLst>
          </p:cNvPr>
          <p:cNvSpPr>
            <a:spLocks noGrp="1"/>
          </p:cNvSpPr>
          <p:nvPr>
            <p:ph type="title"/>
          </p:nvPr>
        </p:nvSpPr>
        <p:spPr/>
        <p:txBody>
          <a:bodyPr/>
          <a:lstStyle/>
          <a:p>
            <a:pPr marL="742950" indent="-742950" algn="ctr">
              <a:buFont typeface="+mj-lt"/>
              <a:buAutoNum type="alphaLcPeriod"/>
            </a:pPr>
            <a:r>
              <a:rPr lang="fr-FR"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interruptions matérielles </a:t>
            </a:r>
            <a:endParaRPr lang="fr-FR" dirty="0">
              <a:solidFill>
                <a:schemeClr val="accent4">
                  <a:lumMod val="60000"/>
                  <a:lumOff val="40000"/>
                </a:schemeClr>
              </a:solidFill>
              <a:latin typeface="Times New Roman" panose="02020603050405020304" pitchFamily="18" charset="0"/>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1413E46B-D465-4DC0-898F-CC47B5D82F2D}"/>
              </a:ext>
            </a:extLst>
          </p:cNvPr>
          <p:cNvSpPr>
            <a:spLocks noGrp="1"/>
          </p:cNvSpPr>
          <p:nvPr>
            <p:ph idx="1"/>
          </p:nvPr>
        </p:nvSpPr>
        <p:spPr>
          <a:xfrm>
            <a:off x="838200" y="2366681"/>
            <a:ext cx="10515600" cy="3576920"/>
          </a:xfrm>
        </p:spPr>
        <p:txBody>
          <a:bodyPr>
            <a:normAutofit/>
          </a:bodyPr>
          <a:lstStyle/>
          <a:p>
            <a:pPr marL="0" indent="0" algn="just">
              <a:buNone/>
            </a:pPr>
            <a:r>
              <a:rPr lang="fr-FR" dirty="0">
                <a:solidFill>
                  <a:schemeClr val="bg1"/>
                </a:solidFill>
                <a:latin typeface="Times New Roman" panose="02020603050405020304" pitchFamily="18" charset="0"/>
                <a:cs typeface="Times New Roman" panose="02020603050405020304" pitchFamily="18" charset="0"/>
              </a:rPr>
              <a:t>Encore appelées interruptions externes, ce sont des signaux émis par des composantes physiques ; </a:t>
            </a:r>
            <a:r>
              <a:rPr lang="fr-FR" dirty="0">
                <a:solidFill>
                  <a:schemeClr val="bg1"/>
                </a:solidFill>
                <a:effectLst/>
                <a:latin typeface="Times New Roman" panose="02020603050405020304" pitchFamily="18" charset="0"/>
                <a:ea typeface="Calibri" panose="020F0502020204030204" pitchFamily="34" charset="0"/>
              </a:rPr>
              <a:t>Les tics d’horloge, les données arrivant de la souris ou du clavier, un signal du disque rigide signifiant que celui</a:t>
            </a:r>
            <a:r>
              <a:rPr lang="fr-FR"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fr-FR" dirty="0">
                <a:solidFill>
                  <a:schemeClr val="bg1"/>
                </a:solidFill>
                <a:effectLst/>
                <a:latin typeface="Times New Roman" panose="02020603050405020304" pitchFamily="18" charset="0"/>
                <a:ea typeface="Calibri" panose="020F0502020204030204" pitchFamily="34" charset="0"/>
              </a:rPr>
              <a:t>ci est prêt à transférer des données peuvent tous être source d’interruptions. Elles sont classées en deux catégories : </a:t>
            </a:r>
          </a:p>
          <a:p>
            <a:pPr marL="0" indent="0" algn="just">
              <a:buNone/>
            </a:pPr>
            <a:endParaRPr lang="fr-FR"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223639725"/>
      </p:ext>
    </p:extLst>
  </p:cSld>
  <p:clrMapOvr>
    <a:masterClrMapping/>
  </p:clrMapOvr>
  <mc:AlternateContent xmlns:mc="http://schemas.openxmlformats.org/markup-compatibility/2006" xmlns:p14="http://schemas.microsoft.com/office/powerpoint/2010/main">
    <mc:Choice Requires="p14">
      <p:transition spd="slow" p14:dur="15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9B0041B-DC4B-433E-979F-A8B34B98A7A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Espace réservé du contenu 2">
            <a:extLst>
              <a:ext uri="{FF2B5EF4-FFF2-40B4-BE49-F238E27FC236}">
                <a16:creationId xmlns:a16="http://schemas.microsoft.com/office/drawing/2014/main" id="{CE7D7EC5-395F-4053-AB17-404A9DBB0D1A}"/>
              </a:ext>
            </a:extLst>
          </p:cNvPr>
          <p:cNvSpPr>
            <a:spLocks noGrp="1"/>
          </p:cNvSpPr>
          <p:nvPr>
            <p:ph idx="1"/>
          </p:nvPr>
        </p:nvSpPr>
        <p:spPr>
          <a:xfrm>
            <a:off x="838200" y="1253331"/>
            <a:ext cx="10515600" cy="4351338"/>
          </a:xfrm>
        </p:spPr>
        <p:txBody>
          <a:bodyPr>
            <a:normAutofit/>
          </a:bodyPr>
          <a:lstStyle/>
          <a:p>
            <a:pPr marL="457200" lvl="1" indent="0">
              <a:buNone/>
            </a:pPr>
            <a:endParaRPr lang="fr-FR" dirty="0"/>
          </a:p>
          <a:p>
            <a:pPr lvl="1" algn="just"/>
            <a:r>
              <a:rPr lang="fr-FR" dirty="0">
                <a:solidFill>
                  <a:schemeClr val="bg1"/>
                </a:solidFill>
                <a:effectLst/>
                <a:latin typeface="Times New Roman" panose="02020603050405020304" pitchFamily="18" charset="0"/>
                <a:ea typeface="Calibri" panose="020F0502020204030204" pitchFamily="34" charset="0"/>
              </a:rPr>
              <a:t>Les interruptions masquables : Il  est  en  effet  parfois  nécessaire  de  pouvoir  ignorer  les interruptions pendant un certains temps, pour effectuer des traitements très urgents  par  exemple. </a:t>
            </a:r>
            <a:r>
              <a:rPr lang="fr-FR" dirty="0">
                <a:solidFill>
                  <a:schemeClr val="bg1"/>
                </a:solidFill>
                <a:latin typeface="Times New Roman" panose="02020603050405020304" pitchFamily="18" charset="0"/>
                <a:ea typeface="Calibri" panose="020F0502020204030204" pitchFamily="34" charset="0"/>
              </a:rPr>
              <a:t>Ainsi, certaines interruptions peuvent être masquées pour poursuivre le processus en cours puis démasquées à la fin de cet dernier. </a:t>
            </a:r>
            <a:endParaRPr lang="fr-FR" dirty="0">
              <a:solidFill>
                <a:schemeClr val="bg1"/>
              </a:solidFill>
            </a:endParaRPr>
          </a:p>
          <a:p>
            <a:pPr lvl="1"/>
            <a:endParaRPr lang="fr-FR" dirty="0">
              <a:solidFill>
                <a:schemeClr val="bg1"/>
              </a:solidFill>
            </a:endParaRPr>
          </a:p>
          <a:p>
            <a:pPr lvl="1"/>
            <a:r>
              <a:rPr lang="fr-FR" dirty="0">
                <a:solidFill>
                  <a:schemeClr val="bg1"/>
                </a:solidFill>
              </a:rPr>
              <a:t> </a:t>
            </a:r>
            <a:r>
              <a:rPr lang="fr-FR" dirty="0">
                <a:solidFill>
                  <a:schemeClr val="bg1"/>
                </a:solidFill>
                <a:latin typeface="Times New Roman" panose="02020603050405020304" pitchFamily="18" charset="0"/>
                <a:cs typeface="Times New Roman" panose="02020603050405020304" pitchFamily="18" charset="0"/>
              </a:rPr>
              <a:t>Les interruptions non masquables : ce sont des évènements de priorité la plus élevée qui doivent être traitées immédiatement et dans n'importe quelle situation. Elles ne peuvent pas être ignorées.</a:t>
            </a:r>
            <a:endParaRPr lang="fr-FR" dirty="0">
              <a:solidFill>
                <a:schemeClr val="bg1"/>
              </a:solidFill>
            </a:endParaRPr>
          </a:p>
        </p:txBody>
      </p:sp>
    </p:spTree>
    <p:extLst>
      <p:ext uri="{BB962C8B-B14F-4D97-AF65-F5344CB8AC3E}">
        <p14:creationId xmlns:p14="http://schemas.microsoft.com/office/powerpoint/2010/main" val="21183969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F60E13F-0E64-4FD9-A2B6-A1CD5BECE52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EBF4746B-D747-4534-8EAA-C377E51E00D9}"/>
              </a:ext>
            </a:extLst>
          </p:cNvPr>
          <p:cNvSpPr>
            <a:spLocks noGrp="1"/>
          </p:cNvSpPr>
          <p:nvPr>
            <p:ph type="title"/>
          </p:nvPr>
        </p:nvSpPr>
        <p:spPr/>
        <p:txBody>
          <a:bodyPr/>
          <a:lstStyle/>
          <a:p>
            <a:pPr marL="742950" indent="-742950" algn="ctr">
              <a:buFont typeface="+mj-lt"/>
              <a:buAutoNum type="alphaLcPeriod" startAt="2"/>
            </a:pPr>
            <a:r>
              <a:rPr lang="fr-FR"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interruptions logicielles </a:t>
            </a:r>
            <a:endParaRPr lang="fr-FR" dirty="0">
              <a:solidFill>
                <a:schemeClr val="accent4">
                  <a:lumMod val="60000"/>
                  <a:lumOff val="40000"/>
                </a:schemeClr>
              </a:solidFill>
              <a:latin typeface="Times New Roman" panose="02020603050405020304" pitchFamily="18" charset="0"/>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1413E46B-D465-4DC0-898F-CC47B5D82F2D}"/>
              </a:ext>
            </a:extLst>
          </p:cNvPr>
          <p:cNvSpPr>
            <a:spLocks noGrp="1"/>
          </p:cNvSpPr>
          <p:nvPr>
            <p:ph idx="1"/>
          </p:nvPr>
        </p:nvSpPr>
        <p:spPr>
          <a:xfrm>
            <a:off x="838200" y="2366681"/>
            <a:ext cx="10515600" cy="3576920"/>
          </a:xfrm>
        </p:spPr>
        <p:txBody>
          <a:bodyPr>
            <a:normAutofit/>
          </a:bodyPr>
          <a:lstStyle/>
          <a:p>
            <a:pPr marL="0" indent="0" algn="just">
              <a:buNone/>
            </a:pPr>
            <a:r>
              <a:rPr lang="fr-FR"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Encore appelées interruptions internes, les interruptions logicielles sont semblables   aux   interruptions matérielles.  L'unique  différence  réside  dans  le  fait  que  les  interruptions logicielles sont émises par des programmes. </a:t>
            </a:r>
            <a:r>
              <a:rPr lang="fr-FR" dirty="0">
                <a:solidFill>
                  <a:schemeClr val="bg1"/>
                </a:solidFill>
                <a:latin typeface="Times New Roman" panose="02020603050405020304" pitchFamily="18" charset="0"/>
                <a:ea typeface="Calibri" panose="020F0502020204030204" pitchFamily="34" charset="0"/>
              </a:rPr>
              <a:t>Les interruptions logicielles sont générées volontairement par un processus en exécution. Elles ne peuvent être ni invalidées ni masquées.</a:t>
            </a:r>
          </a:p>
        </p:txBody>
      </p:sp>
    </p:spTree>
    <p:extLst>
      <p:ext uri="{BB962C8B-B14F-4D97-AF65-F5344CB8AC3E}">
        <p14:creationId xmlns:p14="http://schemas.microsoft.com/office/powerpoint/2010/main" val="879982227"/>
      </p:ext>
    </p:extLst>
  </p:cSld>
  <p:clrMapOvr>
    <a:masterClrMapping/>
  </p:clrMapOvr>
  <mc:AlternateContent xmlns:mc="http://schemas.openxmlformats.org/markup-compatibility/2006" xmlns:p14="http://schemas.microsoft.com/office/powerpoint/2010/main">
    <mc:Choice Requires="p14">
      <p:transition spd="slow" p14:dur="1500">
        <p14:prism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C35F8C0D-EC1F-417E-8226-4CBC360B27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4796" y="0"/>
            <a:ext cx="12206796" cy="6858000"/>
          </a:xfrm>
          <a:prstGeom prst="rect">
            <a:avLst/>
          </a:prstGeom>
        </p:spPr>
      </p:pic>
      <p:sp>
        <p:nvSpPr>
          <p:cNvPr id="2" name="Titre 1">
            <a:extLst>
              <a:ext uri="{FF2B5EF4-FFF2-40B4-BE49-F238E27FC236}">
                <a16:creationId xmlns:a16="http://schemas.microsoft.com/office/drawing/2014/main" id="{EBF4746B-D747-4534-8EAA-C377E51E00D9}"/>
              </a:ext>
            </a:extLst>
          </p:cNvPr>
          <p:cNvSpPr>
            <a:spLocks noGrp="1"/>
          </p:cNvSpPr>
          <p:nvPr>
            <p:ph type="title"/>
          </p:nvPr>
        </p:nvSpPr>
        <p:spPr/>
        <p:txBody>
          <a:bodyPr/>
          <a:lstStyle/>
          <a:p>
            <a:pPr marL="742950" indent="-742950" algn="ctr">
              <a:buFont typeface="+mj-lt"/>
              <a:buAutoNum type="alphaLcPeriod" startAt="3"/>
            </a:pPr>
            <a:r>
              <a:rPr lang="fr-FR"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exceptions </a:t>
            </a:r>
            <a:endParaRPr lang="fr-FR" dirty="0">
              <a:solidFill>
                <a:schemeClr val="accent4">
                  <a:lumMod val="60000"/>
                  <a:lumOff val="40000"/>
                </a:schemeClr>
              </a:solidFill>
              <a:latin typeface="Times New Roman" panose="02020603050405020304" pitchFamily="18" charset="0"/>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1413E46B-D465-4DC0-898F-CC47B5D82F2D}"/>
              </a:ext>
            </a:extLst>
          </p:cNvPr>
          <p:cNvSpPr>
            <a:spLocks noGrp="1"/>
          </p:cNvSpPr>
          <p:nvPr>
            <p:ph idx="1"/>
          </p:nvPr>
        </p:nvSpPr>
        <p:spPr>
          <a:xfrm>
            <a:off x="838200" y="2339788"/>
            <a:ext cx="10515600" cy="3218329"/>
          </a:xfrm>
        </p:spPr>
        <p:txBody>
          <a:bodyPr>
            <a:normAutofit/>
          </a:bodyPr>
          <a:lstStyle/>
          <a:p>
            <a:pPr marL="0" indent="0" algn="just">
              <a:buNone/>
            </a:pPr>
            <a:r>
              <a:rPr lang="fr-FR" dirty="0">
                <a:solidFill>
                  <a:schemeClr val="bg1"/>
                </a:solidFill>
                <a:latin typeface="Times New Roman" panose="02020603050405020304" pitchFamily="18" charset="0"/>
                <a:ea typeface="Calibri" panose="020F0502020204030204" pitchFamily="34" charset="0"/>
              </a:rPr>
              <a:t>Tout programme en exécution peut être sujet à des erreurs pour lesquelles des stratégies de détection et de réparation sont possibles. Ces erreurs ne sont pas des bugs mais des conditions particulières dans le déroulement normal d'une partie d'un programme. Si le programme peut gérer et traiter l'exception, il peut continuer à s'exécuter. Si une exception n'est pas gérée, le programme peut être obligé de quitter.</a:t>
            </a:r>
          </a:p>
          <a:p>
            <a:pPr marL="0" indent="0" algn="just">
              <a:buNone/>
            </a:pPr>
            <a:endParaRPr lang="fr-FR" dirty="0">
              <a:solidFill>
                <a:schemeClr val="bg1"/>
              </a:solidFill>
              <a:latin typeface="Times New Roman" panose="02020603050405020304" pitchFamily="18" charset="0"/>
              <a:ea typeface="Calibri" panose="020F0502020204030204" pitchFamily="34" charset="0"/>
            </a:endParaRPr>
          </a:p>
          <a:p>
            <a:pPr marL="0" indent="0" algn="just">
              <a:buNone/>
            </a:pPr>
            <a:endParaRPr lang="fr-FR"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392131404"/>
      </p:ext>
    </p:extLst>
  </p:cSld>
  <p:clrMapOvr>
    <a:masterClrMapping/>
  </p:clrMapOvr>
  <mc:AlternateContent xmlns:mc="http://schemas.openxmlformats.org/markup-compatibility/2006" xmlns:p14="http://schemas.microsoft.com/office/powerpoint/2010/main">
    <mc:Choice Requires="p14">
      <p:transition spd="slow" p14:dur="1250">
        <p14:conveyor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460E7A-6E56-4210-A8BD-4B19779FB57E}"/>
              </a:ext>
            </a:extLst>
          </p:cNvPr>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0425662B-BCD9-4A7C-9F2F-7C79D83376A7}"/>
              </a:ext>
            </a:extLst>
          </p:cNvPr>
          <p:cNvSpPr>
            <a:spLocks noGrp="1"/>
          </p:cNvSpPr>
          <p:nvPr>
            <p:ph type="title"/>
          </p:nvPr>
        </p:nvSpPr>
        <p:spPr>
          <a:xfrm>
            <a:off x="865094" y="607172"/>
            <a:ext cx="10242177" cy="880969"/>
          </a:xfrm>
        </p:spPr>
        <p:txBody>
          <a:bodyPr>
            <a:normAutofit/>
          </a:bodyPr>
          <a:lstStyle/>
          <a:p>
            <a:pPr algn="ctr"/>
            <a:r>
              <a:rPr lang="fr-FR" sz="3600"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Avec la participation de :  </a:t>
            </a:r>
          </a:p>
        </p:txBody>
      </p:sp>
      <p:sp>
        <p:nvSpPr>
          <p:cNvPr id="7" name="Espace réservé du contenu 6">
            <a:extLst>
              <a:ext uri="{FF2B5EF4-FFF2-40B4-BE49-F238E27FC236}">
                <a16:creationId xmlns:a16="http://schemas.microsoft.com/office/drawing/2014/main" id="{F66BCF6A-78B6-43F6-A9B6-E6F2F7AB5988}"/>
              </a:ext>
            </a:extLst>
          </p:cNvPr>
          <p:cNvSpPr>
            <a:spLocks noGrp="1"/>
          </p:cNvSpPr>
          <p:nvPr>
            <p:ph idx="1"/>
          </p:nvPr>
        </p:nvSpPr>
        <p:spPr>
          <a:xfrm>
            <a:off x="1138518" y="1963272"/>
            <a:ext cx="9968754" cy="4287556"/>
          </a:xfrm>
        </p:spPr>
        <p:txBody>
          <a:bodyPr>
            <a:normAutofit/>
          </a:bodyPr>
          <a:lstStyle/>
          <a:p>
            <a:pPr>
              <a:buFont typeface="Wingdings" panose="05000000000000000000" pitchFamily="2" charset="2"/>
              <a:buChar char="v"/>
            </a:pPr>
            <a:r>
              <a:rPr lang="fr-FR" sz="2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fr-FR" sz="3000" dirty="0">
                <a:solidFill>
                  <a:schemeClr val="accent4">
                    <a:lumMod val="40000"/>
                    <a:lumOff val="60000"/>
                  </a:schemeClr>
                </a:solidFill>
                <a:latin typeface="Times New Roman" panose="02020603050405020304" pitchFamily="18" charset="0"/>
                <a:cs typeface="Times New Roman" panose="02020603050405020304" pitchFamily="18" charset="0"/>
              </a:rPr>
              <a:t>Mountagha Abou DIA</a:t>
            </a:r>
          </a:p>
          <a:p>
            <a:pPr marL="0" indent="0">
              <a:buNone/>
            </a:pPr>
            <a:endParaRPr lang="fr-FR" sz="30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fr-FR" sz="3000" dirty="0">
                <a:solidFill>
                  <a:schemeClr val="accent4">
                    <a:lumMod val="40000"/>
                    <a:lumOff val="60000"/>
                  </a:schemeClr>
                </a:solidFill>
                <a:latin typeface="Times New Roman" panose="02020603050405020304" pitchFamily="18" charset="0"/>
                <a:cs typeface="Times New Roman" panose="02020603050405020304" pitchFamily="18" charset="0"/>
              </a:rPr>
              <a:t> Okana Gildas MANDOU</a:t>
            </a:r>
          </a:p>
          <a:p>
            <a:pPr>
              <a:buFont typeface="Wingdings" panose="05000000000000000000" pitchFamily="2" charset="2"/>
              <a:buChar char="v"/>
            </a:pPr>
            <a:endParaRPr lang="fr-FR" sz="30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fr-FR" sz="3000" dirty="0">
                <a:solidFill>
                  <a:schemeClr val="accent4">
                    <a:lumMod val="40000"/>
                    <a:lumOff val="60000"/>
                  </a:schemeClr>
                </a:solidFill>
                <a:latin typeface="Times New Roman" panose="02020603050405020304" pitchFamily="18" charset="0"/>
                <a:cs typeface="Times New Roman" panose="02020603050405020304" pitchFamily="18" charset="0"/>
              </a:rPr>
              <a:t>  Franck-Ba MABUILA NKOUNGA</a:t>
            </a:r>
          </a:p>
          <a:p>
            <a:pPr marL="0" indent="0">
              <a:buNone/>
            </a:pPr>
            <a:endParaRPr lang="fr-FR" sz="30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fr-FR" sz="3000" dirty="0">
                <a:solidFill>
                  <a:schemeClr val="accent4">
                    <a:lumMod val="40000"/>
                    <a:lumOff val="60000"/>
                  </a:schemeClr>
                </a:solidFill>
                <a:latin typeface="Times New Roman" panose="02020603050405020304" pitchFamily="18" charset="0"/>
                <a:cs typeface="Times New Roman" panose="02020603050405020304" pitchFamily="18" charset="0"/>
              </a:rPr>
              <a:t> Kokou Godwin TCHAKPANA</a:t>
            </a:r>
          </a:p>
          <a:p>
            <a:pPr marL="0" indent="0">
              <a:buNone/>
            </a:pPr>
            <a:endParaRPr lang="fr-FR" sz="30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marL="0" indent="0">
              <a:buNone/>
            </a:pPr>
            <a:endParaRPr lang="fr-FR" sz="30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marL="0" indent="0">
              <a:buNone/>
            </a:pPr>
            <a:endParaRPr lang="fr-FR" sz="3000"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912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28DD7DD5-DB27-4FF9-8C1D-93F1043E56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 y="1"/>
            <a:ext cx="12192000" cy="6858000"/>
          </a:xfrm>
          <a:prstGeom prst="rect">
            <a:avLst/>
          </a:prstGeom>
        </p:spPr>
      </p:pic>
      <p:sp>
        <p:nvSpPr>
          <p:cNvPr id="2" name="Titre 1">
            <a:extLst>
              <a:ext uri="{FF2B5EF4-FFF2-40B4-BE49-F238E27FC236}">
                <a16:creationId xmlns:a16="http://schemas.microsoft.com/office/drawing/2014/main" id="{F46EF7D5-88E8-4DC6-96A6-D7C6298A9A75}"/>
              </a:ext>
            </a:extLst>
          </p:cNvPr>
          <p:cNvSpPr>
            <a:spLocks noGrp="1"/>
          </p:cNvSpPr>
          <p:nvPr>
            <p:ph type="title"/>
          </p:nvPr>
        </p:nvSpPr>
        <p:spPr/>
        <p:txBody>
          <a:bodyPr/>
          <a:lstStyle/>
          <a:p>
            <a:pPr marL="742950" indent="-742950" algn="ctr">
              <a:buFont typeface="+mj-lt"/>
              <a:buAutoNum type="arabicParenR" startAt="3"/>
            </a:pPr>
            <a:r>
              <a:rPr lang="fr-FR"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 traitement des interruptions</a:t>
            </a:r>
            <a:r>
              <a:rPr lang="fr-FR" dirty="0">
                <a:solidFill>
                  <a:schemeClr val="accent4">
                    <a:lumMod val="60000"/>
                    <a:lumOff val="40000"/>
                  </a:schemeClr>
                </a:solidFill>
              </a:rPr>
              <a:t> </a:t>
            </a:r>
          </a:p>
        </p:txBody>
      </p:sp>
      <p:sp>
        <p:nvSpPr>
          <p:cNvPr id="3" name="Espace réservé du contenu 2">
            <a:extLst>
              <a:ext uri="{FF2B5EF4-FFF2-40B4-BE49-F238E27FC236}">
                <a16:creationId xmlns:a16="http://schemas.microsoft.com/office/drawing/2014/main" id="{2E500FF2-CBC8-4CDC-B7CE-B7A3F5B2220E}"/>
              </a:ext>
            </a:extLst>
          </p:cNvPr>
          <p:cNvSpPr>
            <a:spLocks noGrp="1"/>
          </p:cNvSpPr>
          <p:nvPr>
            <p:ph idx="1"/>
          </p:nvPr>
        </p:nvSpPr>
        <p:spPr>
          <a:xfrm>
            <a:off x="838200" y="1825625"/>
            <a:ext cx="10515600" cy="4485528"/>
          </a:xfrm>
        </p:spPr>
        <p:txBody>
          <a:bodyPr/>
          <a:lstStyle/>
          <a:p>
            <a:pPr marL="0" indent="0">
              <a:buNone/>
            </a:pPr>
            <a:r>
              <a:rPr lang="fr-FR" dirty="0">
                <a:solidFill>
                  <a:schemeClr val="bg1"/>
                </a:solidFill>
                <a:latin typeface="Times New Roman" panose="02020603050405020304" pitchFamily="18" charset="0"/>
                <a:cs typeface="Times New Roman" panose="02020603050405020304" pitchFamily="18" charset="0"/>
              </a:rPr>
              <a:t>Le traitement d’une interruption par le système s’effectue en appelant une routine de traitement associée à cette interruption, dont l’adresse est stockée dans les cases d’un tableau indexé par le type d’interruption : </a:t>
            </a:r>
            <a:r>
              <a:rPr lang="fr-FR">
                <a:solidFill>
                  <a:schemeClr val="bg1"/>
                </a:solidFill>
                <a:latin typeface="Times New Roman" panose="02020603050405020304" pitchFamily="18" charset="0"/>
                <a:cs typeface="Times New Roman" panose="02020603050405020304" pitchFamily="18" charset="0"/>
              </a:rPr>
              <a:t>la table de vecteurs </a:t>
            </a:r>
            <a:r>
              <a:rPr lang="fr-FR" dirty="0">
                <a:solidFill>
                  <a:schemeClr val="bg1"/>
                </a:solidFill>
                <a:latin typeface="Times New Roman" panose="02020603050405020304" pitchFamily="18" charset="0"/>
                <a:cs typeface="Times New Roman" panose="02020603050405020304" pitchFamily="18" charset="0"/>
              </a:rPr>
              <a:t>d’interruption.</a:t>
            </a:r>
          </a:p>
          <a:p>
            <a:pPr marL="0" indent="0">
              <a:buNone/>
            </a:pPr>
            <a:endParaRPr lang="fr-FR" dirty="0">
              <a:latin typeface="Times New Roman" panose="02020603050405020304" pitchFamily="18" charset="0"/>
              <a:cs typeface="Times New Roman" panose="02020603050405020304" pitchFamily="18" charset="0"/>
            </a:endParaRPr>
          </a:p>
        </p:txBody>
      </p:sp>
      <p:pic>
        <p:nvPicPr>
          <p:cNvPr id="4" name="Image 3">
            <a:extLst>
              <a:ext uri="{FF2B5EF4-FFF2-40B4-BE49-F238E27FC236}">
                <a16:creationId xmlns:a16="http://schemas.microsoft.com/office/drawing/2014/main" id="{556B78CC-0023-4054-AE5A-0AD3844051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193175" y="3702424"/>
            <a:ext cx="5805649" cy="2474539"/>
          </a:xfrm>
          <a:prstGeom prst="rect">
            <a:avLst/>
          </a:prstGeom>
          <a:noFill/>
          <a:ln>
            <a:noFill/>
          </a:ln>
        </p:spPr>
      </p:pic>
    </p:spTree>
    <p:extLst>
      <p:ext uri="{BB962C8B-B14F-4D97-AF65-F5344CB8AC3E}">
        <p14:creationId xmlns:p14="http://schemas.microsoft.com/office/powerpoint/2010/main" val="4000362213"/>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8C06ABB-3E33-4286-A03C-7044B2158D5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207855" cy="6858000"/>
          </a:xfrm>
          <a:prstGeom prst="rect">
            <a:avLst/>
          </a:prstGeom>
        </p:spPr>
      </p:pic>
      <p:pic>
        <p:nvPicPr>
          <p:cNvPr id="4" name="Picture 3">
            <a:extLst>
              <a:ext uri="{FF2B5EF4-FFF2-40B4-BE49-F238E27FC236}">
                <a16:creationId xmlns:a16="http://schemas.microsoft.com/office/drawing/2014/main" id="{904FB1DA-CC63-454D-8CCD-29FA2E820757}"/>
              </a:ext>
            </a:extLst>
          </p:cNvPr>
          <p:cNvPicPr>
            <a:picLocks noGrp="1" noChangeAspect="1"/>
          </p:cNvPicPr>
          <p:nvPr>
            <p:ph idx="1"/>
          </p:nvPr>
        </p:nvPicPr>
        <p:blipFill>
          <a:blip r:embed="rId4"/>
          <a:stretch>
            <a:fillRect/>
          </a:stretch>
        </p:blipFill>
        <p:spPr>
          <a:xfrm>
            <a:off x="1956469" y="331694"/>
            <a:ext cx="8294916" cy="6194611"/>
          </a:xfrm>
          <a:prstGeom prst="rect">
            <a:avLst/>
          </a:prstGeom>
        </p:spPr>
      </p:pic>
    </p:spTree>
    <p:extLst>
      <p:ext uri="{BB962C8B-B14F-4D97-AF65-F5344CB8AC3E}">
        <p14:creationId xmlns:p14="http://schemas.microsoft.com/office/powerpoint/2010/main" val="10669075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460E7A-6E56-4210-A8BD-4B19779FB57E}"/>
              </a:ext>
            </a:extLst>
          </p:cNvPr>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0425662B-BCD9-4A7C-9F2F-7C79D83376A7}"/>
              </a:ext>
            </a:extLst>
          </p:cNvPr>
          <p:cNvSpPr>
            <a:spLocks noGrp="1"/>
          </p:cNvSpPr>
          <p:nvPr>
            <p:ph type="title"/>
          </p:nvPr>
        </p:nvSpPr>
        <p:spPr>
          <a:xfrm>
            <a:off x="838200" y="365125"/>
            <a:ext cx="10515600" cy="880969"/>
          </a:xfrm>
        </p:spPr>
        <p:txBody>
          <a:bodyPr>
            <a:normAutofit/>
          </a:bodyPr>
          <a:lstStyle/>
          <a:p>
            <a:pPr algn="ctr"/>
            <a:r>
              <a:rPr lang="fr-FR" sz="3600"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PLAN DE TRAVAIL </a:t>
            </a:r>
          </a:p>
        </p:txBody>
      </p:sp>
      <p:sp>
        <p:nvSpPr>
          <p:cNvPr id="7" name="Espace réservé du contenu 6">
            <a:extLst>
              <a:ext uri="{FF2B5EF4-FFF2-40B4-BE49-F238E27FC236}">
                <a16:creationId xmlns:a16="http://schemas.microsoft.com/office/drawing/2014/main" id="{F66BCF6A-78B6-43F6-A9B6-E6F2F7AB5988}"/>
              </a:ext>
            </a:extLst>
          </p:cNvPr>
          <p:cNvSpPr>
            <a:spLocks noGrp="1"/>
          </p:cNvSpPr>
          <p:nvPr>
            <p:ph idx="1"/>
          </p:nvPr>
        </p:nvSpPr>
        <p:spPr>
          <a:xfrm>
            <a:off x="838200" y="1138518"/>
            <a:ext cx="9946342" cy="5495364"/>
          </a:xfrm>
        </p:spPr>
        <p:txBody>
          <a:bodyPr>
            <a:normAutofit/>
          </a:bodyPr>
          <a:lstStyle/>
          <a:p>
            <a:pPr marL="571500" indent="-571500">
              <a:buFont typeface="+mj-lt"/>
              <a:buAutoNum type="romanUcPeriod"/>
            </a:pPr>
            <a:r>
              <a:rPr lang="fr-FR" sz="2400" dirty="0">
                <a:solidFill>
                  <a:schemeClr val="accent4">
                    <a:lumMod val="40000"/>
                    <a:lumOff val="60000"/>
                  </a:schemeClr>
                </a:solidFill>
                <a:latin typeface="Times New Roman" panose="02020603050405020304" pitchFamily="18" charset="0"/>
                <a:cs typeface="Times New Roman" panose="02020603050405020304" pitchFamily="18" charset="0"/>
              </a:rPr>
              <a:t>LA GESTION DES FICHIERS </a:t>
            </a:r>
          </a:p>
          <a:p>
            <a:pPr marL="0" indent="0">
              <a:buNone/>
            </a:pPr>
            <a:r>
              <a:rPr lang="fr-FR" sz="2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fr-FR" sz="2000" dirty="0">
                <a:solidFill>
                  <a:schemeClr val="bg1"/>
                </a:solidFill>
                <a:latin typeface="Times New Roman" panose="02020603050405020304" pitchFamily="18" charset="0"/>
                <a:cs typeface="Times New Roman" panose="02020603050405020304" pitchFamily="18" charset="0"/>
              </a:rPr>
              <a:t>1- La notion de système de fichiers</a:t>
            </a:r>
          </a:p>
          <a:p>
            <a:pPr marL="0" indent="0">
              <a:buNone/>
            </a:pPr>
            <a:r>
              <a:rPr lang="fr-FR" sz="2000" dirty="0">
                <a:solidFill>
                  <a:schemeClr val="bg1"/>
                </a:solidFill>
                <a:latin typeface="Times New Roman" panose="02020603050405020304" pitchFamily="18" charset="0"/>
                <a:cs typeface="Times New Roman" panose="02020603050405020304" pitchFamily="18" charset="0"/>
              </a:rPr>
              <a:t>     2- La nomination d’un fichier</a:t>
            </a:r>
          </a:p>
          <a:p>
            <a:pPr marL="0" indent="0">
              <a:buNone/>
            </a:pPr>
            <a:r>
              <a:rPr lang="fr-FR" sz="2000" dirty="0">
                <a:solidFill>
                  <a:schemeClr val="bg1"/>
                </a:solidFill>
                <a:latin typeface="Times New Roman" panose="02020603050405020304" pitchFamily="18" charset="0"/>
                <a:cs typeface="Times New Roman" panose="02020603050405020304" pitchFamily="18" charset="0"/>
              </a:rPr>
              <a:t>     3- L’utilité du système de gestion de fichiers</a:t>
            </a:r>
            <a:endParaRPr lang="fr-FR" sz="2400" dirty="0">
              <a:solidFill>
                <a:schemeClr val="bg1"/>
              </a:solidFill>
              <a:latin typeface="Times New Roman" panose="02020603050405020304" pitchFamily="18" charset="0"/>
              <a:cs typeface="Times New Roman" panose="02020603050405020304" pitchFamily="18" charset="0"/>
            </a:endParaRPr>
          </a:p>
          <a:p>
            <a:pPr marL="514350" indent="-514350">
              <a:buFont typeface="+mj-lt"/>
              <a:buAutoNum type="romanUcPeriod" startAt="2"/>
            </a:pPr>
            <a:r>
              <a:rPr lang="fr-FR" sz="2400" dirty="0">
                <a:solidFill>
                  <a:schemeClr val="accent4">
                    <a:lumMod val="40000"/>
                    <a:lumOff val="60000"/>
                  </a:schemeClr>
                </a:solidFill>
                <a:latin typeface="Times New Roman" panose="02020603050405020304" pitchFamily="18" charset="0"/>
                <a:cs typeface="Times New Roman" panose="02020603050405020304" pitchFamily="18" charset="0"/>
              </a:rPr>
              <a:t>LA GESTION DE LA MEMOIRE</a:t>
            </a:r>
          </a:p>
          <a:p>
            <a:pPr marL="0" indent="0">
              <a:buNone/>
            </a:pPr>
            <a:r>
              <a:rPr lang="fr-FR" dirty="0">
                <a:solidFill>
                  <a:schemeClr val="bg1"/>
                </a:solidFill>
                <a:latin typeface="Times New Roman" panose="02020603050405020304" pitchFamily="18" charset="0"/>
                <a:cs typeface="Times New Roman" panose="02020603050405020304" pitchFamily="18" charset="0"/>
              </a:rPr>
              <a:t>   </a:t>
            </a:r>
            <a:r>
              <a:rPr lang="fr-FR" sz="2000" dirty="0">
                <a:solidFill>
                  <a:schemeClr val="bg1"/>
                </a:solidFill>
                <a:latin typeface="Times New Roman" panose="02020603050405020304" pitchFamily="18" charset="0"/>
                <a:cs typeface="Times New Roman" panose="02020603050405020304" pitchFamily="18" charset="0"/>
              </a:rPr>
              <a:t>1- Le gestionnaire de mémoire </a:t>
            </a:r>
          </a:p>
          <a:p>
            <a:pPr marL="0" indent="0">
              <a:buNone/>
            </a:pPr>
            <a:r>
              <a:rPr lang="fr-FR" sz="2000" dirty="0">
                <a:solidFill>
                  <a:schemeClr val="bg1"/>
                </a:solidFill>
                <a:latin typeface="Times New Roman" panose="02020603050405020304" pitchFamily="18" charset="0"/>
                <a:cs typeface="Times New Roman" panose="02020603050405020304" pitchFamily="18" charset="0"/>
              </a:rPr>
              <a:t>    2- La mémoire virtuelle </a:t>
            </a:r>
          </a:p>
          <a:p>
            <a:pPr marL="0" indent="0">
              <a:buNone/>
            </a:pPr>
            <a:r>
              <a:rPr lang="fr-FR" sz="2000" dirty="0">
                <a:solidFill>
                  <a:schemeClr val="bg1"/>
                </a:solidFill>
                <a:latin typeface="Times New Roman" panose="02020603050405020304" pitchFamily="18" charset="0"/>
                <a:cs typeface="Times New Roman" panose="02020603050405020304" pitchFamily="18" charset="0"/>
              </a:rPr>
              <a:t>    3- Le Swapping et le Mapping </a:t>
            </a:r>
            <a:r>
              <a:rPr lang="fr-FR" sz="2800" dirty="0">
                <a:solidFill>
                  <a:schemeClr val="bg1"/>
                </a:solidFill>
                <a:latin typeface="Times New Roman" panose="02020603050405020304" pitchFamily="18" charset="0"/>
                <a:cs typeface="Times New Roman" panose="02020603050405020304" pitchFamily="18" charset="0"/>
              </a:rPr>
              <a:t> </a:t>
            </a:r>
            <a:endParaRPr lang="fr-FR" dirty="0">
              <a:solidFill>
                <a:schemeClr val="bg1"/>
              </a:solidFill>
              <a:latin typeface="Times New Roman" panose="02020603050405020304" pitchFamily="18" charset="0"/>
              <a:cs typeface="Times New Roman" panose="02020603050405020304" pitchFamily="18" charset="0"/>
            </a:endParaRPr>
          </a:p>
          <a:p>
            <a:pPr marL="571500" indent="-571500">
              <a:buFont typeface="+mj-lt"/>
              <a:buAutoNum type="romanUcPeriod" startAt="3"/>
            </a:pPr>
            <a:r>
              <a:rPr lang="fr-FR" sz="2400" dirty="0">
                <a:solidFill>
                  <a:schemeClr val="accent4">
                    <a:lumMod val="40000"/>
                    <a:lumOff val="60000"/>
                  </a:schemeClr>
                </a:solidFill>
                <a:latin typeface="Times New Roman" panose="02020603050405020304" pitchFamily="18" charset="0"/>
                <a:cs typeface="Times New Roman" panose="02020603050405020304" pitchFamily="18" charset="0"/>
              </a:rPr>
              <a:t>LA GESTION DES INTERRUPTIONS</a:t>
            </a:r>
          </a:p>
          <a:p>
            <a:pPr marL="0" indent="0">
              <a:buNone/>
            </a:pPr>
            <a:r>
              <a:rPr lang="fr-FR"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fr-FR" sz="2000" dirty="0">
                <a:solidFill>
                  <a:schemeClr val="bg1"/>
                </a:solidFill>
                <a:latin typeface="Times New Roman" panose="02020603050405020304" pitchFamily="18" charset="0"/>
                <a:cs typeface="Times New Roman" panose="02020603050405020304" pitchFamily="18" charset="0"/>
              </a:rPr>
              <a:t>1- La notion d’interruption</a:t>
            </a:r>
          </a:p>
          <a:p>
            <a:pPr marL="0" indent="0">
              <a:buNone/>
            </a:pPr>
            <a:r>
              <a:rPr lang="fr-FR" sz="2000" dirty="0">
                <a:solidFill>
                  <a:schemeClr val="bg1"/>
                </a:solidFill>
                <a:latin typeface="Times New Roman" panose="02020603050405020304" pitchFamily="18" charset="0"/>
                <a:cs typeface="Times New Roman" panose="02020603050405020304" pitchFamily="18" charset="0"/>
              </a:rPr>
              <a:t>    2- Les types d’interruptions</a:t>
            </a:r>
          </a:p>
          <a:p>
            <a:pPr marL="0" indent="0">
              <a:buNone/>
            </a:pPr>
            <a:r>
              <a:rPr lang="fr-FR" sz="2000" dirty="0">
                <a:solidFill>
                  <a:schemeClr val="bg1"/>
                </a:solidFill>
                <a:latin typeface="Times New Roman" panose="02020603050405020304" pitchFamily="18" charset="0"/>
                <a:cs typeface="Times New Roman" panose="02020603050405020304" pitchFamily="18" charset="0"/>
              </a:rPr>
              <a:t>    3- Le traitement des interruptions </a:t>
            </a:r>
            <a:endParaRPr lang="fr-FR" sz="2000" dirty="0">
              <a:solidFill>
                <a:schemeClr val="bg1"/>
              </a:solidFill>
            </a:endParaRPr>
          </a:p>
        </p:txBody>
      </p:sp>
    </p:spTree>
    <p:extLst>
      <p:ext uri="{BB962C8B-B14F-4D97-AF65-F5344CB8AC3E}">
        <p14:creationId xmlns:p14="http://schemas.microsoft.com/office/powerpoint/2010/main" val="241033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460E7A-6E56-4210-A8BD-4B19779FB57E}"/>
              </a:ext>
            </a:extLst>
          </p:cNvPr>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0425662B-BCD9-4A7C-9F2F-7C79D83376A7}"/>
              </a:ext>
            </a:extLst>
          </p:cNvPr>
          <p:cNvSpPr>
            <a:spLocks noGrp="1"/>
          </p:cNvSpPr>
          <p:nvPr>
            <p:ph type="title"/>
          </p:nvPr>
        </p:nvSpPr>
        <p:spPr>
          <a:xfrm>
            <a:off x="838200" y="2988515"/>
            <a:ext cx="10515600" cy="880969"/>
          </a:xfrm>
        </p:spPr>
        <p:txBody>
          <a:bodyPr>
            <a:normAutofit/>
          </a:bodyPr>
          <a:lstStyle/>
          <a:p>
            <a:pPr marL="857250" indent="-857250" algn="ctr">
              <a:buFont typeface="+mj-lt"/>
              <a:buAutoNum type="romanUcPeriod"/>
            </a:pPr>
            <a:r>
              <a:rPr lang="fr-FR" sz="3600" b="1"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3600"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GESTION DES FICHIERS</a:t>
            </a:r>
          </a:p>
        </p:txBody>
      </p:sp>
    </p:spTree>
    <p:extLst>
      <p:ext uri="{BB962C8B-B14F-4D97-AF65-F5344CB8AC3E}">
        <p14:creationId xmlns:p14="http://schemas.microsoft.com/office/powerpoint/2010/main" val="3690027644"/>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6CB89A-AA2D-4FA5-976B-22EF6FB89365}"/>
              </a:ext>
            </a:extLst>
          </p:cNvPr>
          <p:cNvSpPr/>
          <p:nvPr/>
        </p:nvSpPr>
        <p:spPr>
          <a:xfrm>
            <a:off x="0" y="0"/>
            <a:ext cx="1219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Image 4">
            <a:extLst>
              <a:ext uri="{FF2B5EF4-FFF2-40B4-BE49-F238E27FC236}">
                <a16:creationId xmlns:a16="http://schemas.microsoft.com/office/drawing/2014/main" id="{7D45D0D0-659C-477C-BFCC-9B6B59EB6B4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97542" y="-183776"/>
            <a:ext cx="13187083" cy="7225552"/>
          </a:xfrm>
          <a:prstGeom prst="rect">
            <a:avLst/>
          </a:prstGeom>
        </p:spPr>
      </p:pic>
      <p:sp>
        <p:nvSpPr>
          <p:cNvPr id="2" name="Titre 1">
            <a:extLst>
              <a:ext uri="{FF2B5EF4-FFF2-40B4-BE49-F238E27FC236}">
                <a16:creationId xmlns:a16="http://schemas.microsoft.com/office/drawing/2014/main" id="{33023426-263F-4E7B-BEA5-C93700918544}"/>
              </a:ext>
            </a:extLst>
          </p:cNvPr>
          <p:cNvSpPr>
            <a:spLocks noGrp="1"/>
          </p:cNvSpPr>
          <p:nvPr>
            <p:ph type="title"/>
          </p:nvPr>
        </p:nvSpPr>
        <p:spPr/>
        <p:txBody>
          <a:bodyPr/>
          <a:lstStyle/>
          <a:p>
            <a:pPr marL="742950" indent="-742950" algn="ctr">
              <a:buFont typeface="+mj-lt"/>
              <a:buAutoNum type="arabicParenR"/>
            </a:pPr>
            <a:r>
              <a:rPr lang="fr-FR"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notion de système de fichiers</a:t>
            </a:r>
            <a:r>
              <a:rPr lang="fr-FR" b="1" u="sng" dirty="0">
                <a:solidFill>
                  <a:schemeClr val="accent4">
                    <a:lumMod val="60000"/>
                    <a:lumOff val="40000"/>
                  </a:schemeClr>
                </a:solidFill>
                <a:effectLst>
                  <a:outerShdw blurRad="38100" dist="38100" dir="2700000" algn="tl">
                    <a:srgbClr val="000000">
                      <a:alpha val="43137"/>
                    </a:srgbClr>
                  </a:outerShdw>
                </a:effectLst>
              </a:rPr>
              <a:t> </a:t>
            </a:r>
          </a:p>
        </p:txBody>
      </p:sp>
      <p:sp>
        <p:nvSpPr>
          <p:cNvPr id="3" name="Espace réservé du contenu 2">
            <a:extLst>
              <a:ext uri="{FF2B5EF4-FFF2-40B4-BE49-F238E27FC236}">
                <a16:creationId xmlns:a16="http://schemas.microsoft.com/office/drawing/2014/main" id="{DD371D5B-0266-49CC-B573-6624A740C993}"/>
              </a:ext>
            </a:extLst>
          </p:cNvPr>
          <p:cNvSpPr>
            <a:spLocks noGrp="1"/>
          </p:cNvSpPr>
          <p:nvPr>
            <p:ph idx="1"/>
          </p:nvPr>
        </p:nvSpPr>
        <p:spPr/>
        <p:txBody>
          <a:bodyPr/>
          <a:lstStyle/>
          <a:p>
            <a:pPr marL="0" indent="0" algn="just">
              <a:buNone/>
            </a:pPr>
            <a:r>
              <a:rPr lang="fr-FR" dirty="0">
                <a:solidFill>
                  <a:schemeClr val="bg1"/>
                </a:solidFill>
                <a:latin typeface="Times New Roman" panose="02020603050405020304" pitchFamily="18" charset="0"/>
                <a:cs typeface="Times New Roman" panose="02020603050405020304" pitchFamily="18" charset="0"/>
              </a:rPr>
              <a:t>un système de fichiers ou système de gestion de fichiers est une façon de stocker les informations et de les organiser dans des fichiers. La gestion des fichiers permet de traiter de conserver des quantité importante de données ainsi que de les partager entre plusieurs programmes informatiques.</a:t>
            </a:r>
            <a:endParaRPr lang="fr-FR" dirty="0">
              <a:solidFill>
                <a:schemeClr val="bg1"/>
              </a:solidFill>
            </a:endParaRPr>
          </a:p>
        </p:txBody>
      </p:sp>
      <p:pic>
        <p:nvPicPr>
          <p:cNvPr id="7" name="Image 6">
            <a:extLst>
              <a:ext uri="{FF2B5EF4-FFF2-40B4-BE49-F238E27FC236}">
                <a16:creationId xmlns:a16="http://schemas.microsoft.com/office/drawing/2014/main" id="{419A8865-578B-4815-9A4D-028F0DC2BC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6187" y="3843338"/>
            <a:ext cx="3747247" cy="2810436"/>
          </a:xfrm>
          <a:prstGeom prst="rect">
            <a:avLst/>
          </a:prstGeom>
        </p:spPr>
      </p:pic>
    </p:spTree>
    <p:extLst>
      <p:ext uri="{BB962C8B-B14F-4D97-AF65-F5344CB8AC3E}">
        <p14:creationId xmlns:p14="http://schemas.microsoft.com/office/powerpoint/2010/main" val="2656093023"/>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8BF4972D-64CD-4409-B5F3-C44A8F03696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l="33304" t="12960" r="33296" b="13143"/>
          <a:stretch/>
        </p:blipFill>
        <p:spPr>
          <a:xfrm>
            <a:off x="0" y="1"/>
            <a:ext cx="12192000" cy="6820522"/>
          </a:xfrm>
          <a:prstGeom prst="rect">
            <a:avLst/>
          </a:prstGeom>
        </p:spPr>
      </p:pic>
      <p:sp>
        <p:nvSpPr>
          <p:cNvPr id="2" name="Titre 1">
            <a:extLst>
              <a:ext uri="{FF2B5EF4-FFF2-40B4-BE49-F238E27FC236}">
                <a16:creationId xmlns:a16="http://schemas.microsoft.com/office/drawing/2014/main" id="{EBF4746B-D747-4534-8EAA-C377E51E00D9}"/>
              </a:ext>
            </a:extLst>
          </p:cNvPr>
          <p:cNvSpPr>
            <a:spLocks noGrp="1"/>
          </p:cNvSpPr>
          <p:nvPr>
            <p:ph type="title"/>
          </p:nvPr>
        </p:nvSpPr>
        <p:spPr/>
        <p:txBody>
          <a:bodyPr/>
          <a:lstStyle/>
          <a:p>
            <a:pPr marL="742950" indent="-742950" algn="ctr">
              <a:buFont typeface="+mj-lt"/>
              <a:buAutoNum type="arabicParenR" startAt="2"/>
            </a:pPr>
            <a:r>
              <a:rPr lang="fr-FR"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nomination d’un fichier </a:t>
            </a:r>
            <a:endParaRPr lang="fr-FR" dirty="0">
              <a:solidFill>
                <a:schemeClr val="accent4">
                  <a:lumMod val="60000"/>
                  <a:lumOff val="40000"/>
                </a:schemeClr>
              </a:solidFill>
              <a:latin typeface="Times New Roman" panose="02020603050405020304" pitchFamily="18" charset="0"/>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1413E46B-D465-4DC0-898F-CC47B5D82F2D}"/>
              </a:ext>
            </a:extLst>
          </p:cNvPr>
          <p:cNvSpPr>
            <a:spLocks noGrp="1"/>
          </p:cNvSpPr>
          <p:nvPr>
            <p:ph idx="1"/>
          </p:nvPr>
        </p:nvSpPr>
        <p:spPr>
          <a:xfrm>
            <a:off x="838200" y="2022849"/>
            <a:ext cx="10515600" cy="3526304"/>
          </a:xfrm>
        </p:spPr>
        <p:txBody>
          <a:bodyPr/>
          <a:lstStyle/>
          <a:p>
            <a:pPr marL="0" indent="0">
              <a:buNone/>
            </a:pPr>
            <a:r>
              <a:rPr lang="fr-FR" dirty="0">
                <a:solidFill>
                  <a:schemeClr val="bg1"/>
                </a:solidFill>
                <a:latin typeface="Times New Roman" panose="02020603050405020304" pitchFamily="18" charset="0"/>
                <a:cs typeface="Times New Roman" panose="02020603050405020304" pitchFamily="18" charset="0"/>
              </a:rPr>
              <a:t>Le nom d'un fichier est une chaîne de caractère souvent de taille limitée. De nos jours quasiment tous les caractères sont utilisables mais certains sont interdits ou déconseillés car ayant un sens pour le système d'exploitation. </a:t>
            </a:r>
          </a:p>
        </p:txBody>
      </p:sp>
      <p:sp>
        <p:nvSpPr>
          <p:cNvPr id="8" name="Triangle isocèle 7">
            <a:extLst>
              <a:ext uri="{FF2B5EF4-FFF2-40B4-BE49-F238E27FC236}">
                <a16:creationId xmlns:a16="http://schemas.microsoft.com/office/drawing/2014/main" id="{A6D06F0E-151E-49C1-A01D-3CA68C488790}"/>
              </a:ext>
            </a:extLst>
          </p:cNvPr>
          <p:cNvSpPr/>
          <p:nvPr/>
        </p:nvSpPr>
        <p:spPr>
          <a:xfrm flipV="1">
            <a:off x="7673788" y="-1"/>
            <a:ext cx="4607860" cy="2022848"/>
          </a:xfrm>
          <a:prstGeom prst="triangle">
            <a:avLst>
              <a:gd name="adj"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76155779"/>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535E530-45FC-4F23-B689-70866F8C47C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F46EF7D5-88E8-4DC6-96A6-D7C6298A9A75}"/>
              </a:ext>
            </a:extLst>
          </p:cNvPr>
          <p:cNvSpPr>
            <a:spLocks noGrp="1"/>
          </p:cNvSpPr>
          <p:nvPr>
            <p:ph type="title"/>
          </p:nvPr>
        </p:nvSpPr>
        <p:spPr/>
        <p:txBody>
          <a:bodyPr/>
          <a:lstStyle/>
          <a:p>
            <a:pPr marL="742950" indent="-742950" algn="ctr">
              <a:buFont typeface="+mj-lt"/>
              <a:buAutoNum type="arabicParenR" startAt="3"/>
            </a:pPr>
            <a:r>
              <a:rPr lang="fr-FR"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L’utilité du système de gestion </a:t>
            </a:r>
            <a:r>
              <a:rPr lang="fr-FR"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 fichiers</a:t>
            </a:r>
            <a:r>
              <a:rPr lang="fr-FR" dirty="0"/>
              <a:t> </a:t>
            </a:r>
          </a:p>
        </p:txBody>
      </p:sp>
      <p:sp>
        <p:nvSpPr>
          <p:cNvPr id="3" name="Espace réservé du contenu 2">
            <a:extLst>
              <a:ext uri="{FF2B5EF4-FFF2-40B4-BE49-F238E27FC236}">
                <a16:creationId xmlns:a16="http://schemas.microsoft.com/office/drawing/2014/main" id="{2E500FF2-CBC8-4CDC-B7CE-B7A3F5B2220E}"/>
              </a:ext>
            </a:extLst>
          </p:cNvPr>
          <p:cNvSpPr>
            <a:spLocks noGrp="1"/>
          </p:cNvSpPr>
          <p:nvPr>
            <p:ph idx="1"/>
          </p:nvPr>
        </p:nvSpPr>
        <p:spPr>
          <a:xfrm>
            <a:off x="838200" y="1873623"/>
            <a:ext cx="10515600" cy="4849906"/>
          </a:xfrm>
        </p:spPr>
        <p:txBody>
          <a:bodyPr>
            <a:normAutofit/>
          </a:bodyPr>
          <a:lstStyle/>
          <a:p>
            <a:pPr marL="0" indent="0">
              <a:buNone/>
            </a:pPr>
            <a:r>
              <a:rPr lang="fr-FR" dirty="0">
                <a:solidFill>
                  <a:schemeClr val="bg1"/>
                </a:solidFill>
                <a:latin typeface="Times New Roman" panose="02020603050405020304" pitchFamily="18" charset="0"/>
                <a:cs typeface="Times New Roman" panose="02020603050405020304" pitchFamily="18" charset="0"/>
              </a:rPr>
              <a:t>Le système de fichiers assure plusieurs fonctions telles que:</a:t>
            </a:r>
          </a:p>
          <a:p>
            <a:r>
              <a:rPr lang="fr-FR"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manipulation des fichiers;</a:t>
            </a:r>
            <a:endParaRPr lang="fr-FR" dirty="0">
              <a:solidFill>
                <a:schemeClr val="bg1"/>
              </a:solidFill>
              <a:latin typeface="Times New Roman" panose="02020603050405020304" pitchFamily="18" charset="0"/>
              <a:cs typeface="Times New Roman" panose="02020603050405020304" pitchFamily="18" charset="0"/>
            </a:endParaRPr>
          </a:p>
          <a:p>
            <a:r>
              <a:rPr lang="fr-FR"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L'allocation de place mémoire secondaire;</a:t>
            </a:r>
            <a:endParaRPr lang="fr-FR" dirty="0">
              <a:solidFill>
                <a:schemeClr val="bg1"/>
              </a:solidFill>
              <a:latin typeface="Times New Roman" panose="02020603050405020304" pitchFamily="18" charset="0"/>
              <a:cs typeface="Times New Roman" panose="02020603050405020304" pitchFamily="18" charset="0"/>
            </a:endParaRPr>
          </a:p>
          <a:p>
            <a:r>
              <a:rPr lang="fr-FR"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localisation des fichiers;</a:t>
            </a:r>
            <a:endParaRPr lang="fr-FR" dirty="0">
              <a:solidFill>
                <a:schemeClr val="bg1"/>
              </a:solidFill>
              <a:latin typeface="Times New Roman" panose="02020603050405020304" pitchFamily="18" charset="0"/>
              <a:cs typeface="Times New Roman" panose="02020603050405020304" pitchFamily="18" charset="0"/>
            </a:endParaRPr>
          </a:p>
          <a:p>
            <a:r>
              <a:rPr lang="fr-FR"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sécurité et le contrôle les fichiers;</a:t>
            </a:r>
            <a:endParaRPr lang="fr-FR" dirty="0">
              <a:solidFill>
                <a:schemeClr val="bg1"/>
              </a:solidFill>
              <a:latin typeface="Times New Roman" panose="02020603050405020304" pitchFamily="18" charset="0"/>
              <a:cs typeface="Times New Roman" panose="02020603050405020304" pitchFamily="18" charset="0"/>
            </a:endParaRPr>
          </a:p>
          <a:p>
            <a:r>
              <a:rPr lang="fr-FR"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 bon fonctionnement et l'organisation du fichier.</a:t>
            </a:r>
            <a:endParaRPr lang="fr-FR" dirty="0">
              <a:solidFill>
                <a:schemeClr val="bg1"/>
              </a:solidFill>
              <a:latin typeface="Times New Roman" panose="02020603050405020304" pitchFamily="18" charset="0"/>
              <a:cs typeface="Times New Roman" panose="02020603050405020304" pitchFamily="18" charset="0"/>
            </a:endParaRPr>
          </a:p>
          <a:p>
            <a:pPr marL="0" indent="0">
              <a:buNone/>
            </a:pP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8710811"/>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460E7A-6E56-4210-A8BD-4B19779FB57E}"/>
              </a:ext>
            </a:extLst>
          </p:cNvPr>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0425662B-BCD9-4A7C-9F2F-7C79D83376A7}"/>
              </a:ext>
            </a:extLst>
          </p:cNvPr>
          <p:cNvSpPr>
            <a:spLocks noGrp="1"/>
          </p:cNvSpPr>
          <p:nvPr>
            <p:ph type="title"/>
          </p:nvPr>
        </p:nvSpPr>
        <p:spPr>
          <a:xfrm>
            <a:off x="838200" y="2988515"/>
            <a:ext cx="10515600" cy="880969"/>
          </a:xfrm>
        </p:spPr>
        <p:txBody>
          <a:bodyPr>
            <a:normAutofit/>
          </a:bodyPr>
          <a:lstStyle/>
          <a:p>
            <a:pPr marL="857250" indent="-857250" algn="ctr">
              <a:buFont typeface="+mj-lt"/>
              <a:buAutoNum type="romanUcPeriod" startAt="2"/>
            </a:pPr>
            <a:r>
              <a:rPr lang="fr-FR" sz="3600" b="1"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3600"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GESTION DE LA MEMOIRE</a:t>
            </a:r>
          </a:p>
        </p:txBody>
      </p:sp>
    </p:spTree>
    <p:extLst>
      <p:ext uri="{BB962C8B-B14F-4D97-AF65-F5344CB8AC3E}">
        <p14:creationId xmlns:p14="http://schemas.microsoft.com/office/powerpoint/2010/main" val="153151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CE9C38DB-A452-483E-B9D2-12506E76987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33023426-263F-4E7B-BEA5-C93700918544}"/>
              </a:ext>
            </a:extLst>
          </p:cNvPr>
          <p:cNvSpPr>
            <a:spLocks noGrp="1"/>
          </p:cNvSpPr>
          <p:nvPr>
            <p:ph type="title"/>
          </p:nvPr>
        </p:nvSpPr>
        <p:spPr/>
        <p:txBody>
          <a:bodyPr/>
          <a:lstStyle/>
          <a:p>
            <a:pPr marL="742950" indent="-742950" algn="ctr">
              <a:buFont typeface="+mj-lt"/>
              <a:buAutoNum type="arabicParenR"/>
            </a:pPr>
            <a:r>
              <a:rPr lang="fr-FR"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 gestionnaire de mémoire </a:t>
            </a:r>
            <a:r>
              <a:rPr lang="fr-FR" b="1" u="sng" dirty="0">
                <a:solidFill>
                  <a:schemeClr val="accent4">
                    <a:lumMod val="60000"/>
                    <a:lumOff val="40000"/>
                  </a:schemeClr>
                </a:solidFill>
                <a:effectLst>
                  <a:outerShdw blurRad="38100" dist="38100" dir="2700000" algn="tl">
                    <a:srgbClr val="000000">
                      <a:alpha val="43137"/>
                    </a:srgbClr>
                  </a:outerShdw>
                </a:effectLst>
              </a:rPr>
              <a:t> </a:t>
            </a:r>
          </a:p>
        </p:txBody>
      </p:sp>
      <p:sp>
        <p:nvSpPr>
          <p:cNvPr id="7" name="Espace réservé du contenu 6">
            <a:extLst>
              <a:ext uri="{FF2B5EF4-FFF2-40B4-BE49-F238E27FC236}">
                <a16:creationId xmlns:a16="http://schemas.microsoft.com/office/drawing/2014/main" id="{D7583316-F8E1-4988-9C53-D74F0650C2D6}"/>
              </a:ext>
            </a:extLst>
          </p:cNvPr>
          <p:cNvSpPr>
            <a:spLocks noGrp="1"/>
          </p:cNvSpPr>
          <p:nvPr>
            <p:ph idx="1"/>
          </p:nvPr>
        </p:nvSpPr>
        <p:spPr/>
        <p:txBody>
          <a:bodyPr/>
          <a:lstStyle/>
          <a:p>
            <a:pPr marL="0" indent="0" algn="ctr">
              <a:buNone/>
            </a:pPr>
            <a:r>
              <a:rPr lang="fr-FR" b="1" dirty="0">
                <a:solidFill>
                  <a:schemeClr val="bg1"/>
                </a:solidFill>
                <a:latin typeface="Times New Roman" panose="02020603050405020304" pitchFamily="18" charset="0"/>
                <a:cs typeface="Times New Roman" panose="02020603050405020304" pitchFamily="18" charset="0"/>
              </a:rPr>
              <a:t>La gestion de mémoire pour système monotâche et multitâche</a:t>
            </a:r>
          </a:p>
        </p:txBody>
      </p:sp>
      <p:pic>
        <p:nvPicPr>
          <p:cNvPr id="4" name="Image 3">
            <a:extLst>
              <a:ext uri="{FF2B5EF4-FFF2-40B4-BE49-F238E27FC236}">
                <a16:creationId xmlns:a16="http://schemas.microsoft.com/office/drawing/2014/main" id="{A1B4D088-477A-46EA-B54A-610A24F51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685" y="2870954"/>
            <a:ext cx="3795823" cy="3389318"/>
          </a:xfrm>
          <a:prstGeom prst="rect">
            <a:avLst/>
          </a:prstGeom>
        </p:spPr>
      </p:pic>
      <p:pic>
        <p:nvPicPr>
          <p:cNvPr id="6" name="Image 5">
            <a:extLst>
              <a:ext uri="{FF2B5EF4-FFF2-40B4-BE49-F238E27FC236}">
                <a16:creationId xmlns:a16="http://schemas.microsoft.com/office/drawing/2014/main" id="{0165DC6A-8445-4475-8A75-8FE0132619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3689" y="2870954"/>
            <a:ext cx="3795823" cy="3389319"/>
          </a:xfrm>
          <a:prstGeom prst="rect">
            <a:avLst/>
          </a:prstGeom>
        </p:spPr>
      </p:pic>
    </p:spTree>
    <p:extLst>
      <p:ext uri="{BB962C8B-B14F-4D97-AF65-F5344CB8AC3E}">
        <p14:creationId xmlns:p14="http://schemas.microsoft.com/office/powerpoint/2010/main" val="3758305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1364</TotalTime>
  <Words>798</Words>
  <Application>Microsoft Office PowerPoint</Application>
  <PresentationFormat>Grand écran</PresentationFormat>
  <Paragraphs>69</Paragraphs>
  <Slides>21</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21</vt:i4>
      </vt:variant>
    </vt:vector>
  </HeadingPairs>
  <TitlesOfParts>
    <vt:vector size="28" baseType="lpstr">
      <vt:lpstr>Algerian</vt:lpstr>
      <vt:lpstr>Arial</vt:lpstr>
      <vt:lpstr>Calibri</vt:lpstr>
      <vt:lpstr>Calibri Light</vt:lpstr>
      <vt:lpstr>Times New Roman</vt:lpstr>
      <vt:lpstr>Wingdings</vt:lpstr>
      <vt:lpstr>Thème Office</vt:lpstr>
      <vt:lpstr>Théorie </vt:lpstr>
      <vt:lpstr>Avec la participation de :  </vt:lpstr>
      <vt:lpstr>PLAN DE TRAVAIL </vt:lpstr>
      <vt:lpstr> LA GESTION DES FICHIERS</vt:lpstr>
      <vt:lpstr>La notion de système de fichiers </vt:lpstr>
      <vt:lpstr>La nomination d’un fichier </vt:lpstr>
      <vt:lpstr>L’utilité du système de gestion de fichiers </vt:lpstr>
      <vt:lpstr> LA GESTION DE LA MEMOIRE</vt:lpstr>
      <vt:lpstr>Le gestionnaire de mémoire  </vt:lpstr>
      <vt:lpstr>La mémoire virtuelle </vt:lpstr>
      <vt:lpstr> </vt:lpstr>
      <vt:lpstr>Le Swapping et la Mapping </vt:lpstr>
      <vt:lpstr> LA GESTION DES INTERRUPTIONS</vt:lpstr>
      <vt:lpstr>La notion d’interruption  </vt:lpstr>
      <vt:lpstr>Les types d’interruptions </vt:lpstr>
      <vt:lpstr>Les interruptions matérielles </vt:lpstr>
      <vt:lpstr>Présentation PowerPoint</vt:lpstr>
      <vt:lpstr>Les interruptions logicielles </vt:lpstr>
      <vt:lpstr>Les exceptions </vt:lpstr>
      <vt:lpstr>Le traitement des interruptions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Théorie</dc:title>
  <dc:creator>Kokou 2.0</dc:creator>
  <cp:lastModifiedBy>Kokou 2.0</cp:lastModifiedBy>
  <cp:revision>50</cp:revision>
  <dcterms:created xsi:type="dcterms:W3CDTF">2022-02-21T08:11:12Z</dcterms:created>
  <dcterms:modified xsi:type="dcterms:W3CDTF">2022-02-24T09:52:19Z</dcterms:modified>
</cp:coreProperties>
</file>